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259" r:id="rId4"/>
    <p:sldId id="261" r:id="rId5"/>
    <p:sldId id="257" r:id="rId6"/>
    <p:sldId id="263" r:id="rId7"/>
    <p:sldId id="262" r:id="rId8"/>
    <p:sldId id="264" r:id="rId9"/>
    <p:sldId id="265" r:id="rId10"/>
    <p:sldId id="267" r:id="rId11"/>
    <p:sldId id="269" r:id="rId12"/>
    <p:sldId id="279" r:id="rId13"/>
    <p:sldId id="268" r:id="rId14"/>
    <p:sldId id="270" r:id="rId15"/>
    <p:sldId id="272" r:id="rId16"/>
    <p:sldId id="273" r:id="rId17"/>
    <p:sldId id="274" r:id="rId18"/>
    <p:sldId id="280" r:id="rId19"/>
    <p:sldId id="275" r:id="rId20"/>
    <p:sldId id="276" r:id="rId21"/>
    <p:sldId id="277" r:id="rId22"/>
    <p:sldId id="278" r:id="rId23"/>
    <p:sldId id="281" r:id="rId24"/>
    <p:sldId id="282" r:id="rId2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1F1F1D"/>
    <a:srgbClr val="444444"/>
    <a:srgbClr val="F5F5F5"/>
    <a:srgbClr val="005B90"/>
    <a:srgbClr val="FCE0E0"/>
    <a:srgbClr val="FAD0D0"/>
    <a:srgbClr val="F17B7B"/>
    <a:srgbClr val="31FF31"/>
    <a:srgbClr val="09F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4" autoAdjust="0"/>
    <p:restoredTop sz="94660"/>
  </p:normalViewPr>
  <p:slideViewPr>
    <p:cSldViewPr snapToGrid="0">
      <p:cViewPr>
        <p:scale>
          <a:sx n="79" d="100"/>
          <a:sy n="79" d="100"/>
        </p:scale>
        <p:origin x="110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3E0F805-35C8-4CD1-A82F-755A309109D4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D345777-757F-439A-9009-8DAA1F0722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14/10/2022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jpeg"/><Relationship Id="rId3" Type="http://schemas.openxmlformats.org/officeDocument/2006/relationships/image" Target="../media/image213.jpeg"/><Relationship Id="rId7" Type="http://schemas.openxmlformats.org/officeDocument/2006/relationships/image" Target="../media/image217.jpe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jpe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jpg"/><Relationship Id="rId9" Type="http://schemas.openxmlformats.org/officeDocument/2006/relationships/image" Target="../media/image2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090.png"/><Relationship Id="rId3" Type="http://schemas.openxmlformats.org/officeDocument/2006/relationships/image" Target="../media/image1770.png"/><Relationship Id="rId7" Type="http://schemas.openxmlformats.org/officeDocument/2006/relationships/image" Target="../media/image1811.png"/><Relationship Id="rId12" Type="http://schemas.openxmlformats.org/officeDocument/2006/relationships/image" Target="../media/image1860.png"/><Relationship Id="rId2" Type="http://schemas.openxmlformats.org/officeDocument/2006/relationships/image" Target="../media/image1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2081.png"/><Relationship Id="rId5" Type="http://schemas.openxmlformats.org/officeDocument/2006/relationships/image" Target="../media/image1791.png"/><Relationship Id="rId15" Type="http://schemas.openxmlformats.org/officeDocument/2006/relationships/image" Target="../media/image1891.png"/><Relationship Id="rId10" Type="http://schemas.openxmlformats.org/officeDocument/2006/relationships/image" Target="../media/image2070.png"/><Relationship Id="rId4" Type="http://schemas.openxmlformats.org/officeDocument/2006/relationships/image" Target="../media/image1780.png"/><Relationship Id="rId9" Type="http://schemas.openxmlformats.org/officeDocument/2006/relationships/image" Target="../media/image1830.png"/><Relationship Id="rId14" Type="http://schemas.openxmlformats.org/officeDocument/2006/relationships/image" Target="../media/image2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28.png"/><Relationship Id="rId7" Type="http://schemas.openxmlformats.org/officeDocument/2006/relationships/image" Target="../media/image2130.png"/><Relationship Id="rId12" Type="http://schemas.openxmlformats.org/officeDocument/2006/relationships/image" Target="../media/image218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0.png"/><Relationship Id="rId11" Type="http://schemas.openxmlformats.org/officeDocument/2006/relationships/image" Target="../media/image2170.png"/><Relationship Id="rId5" Type="http://schemas.openxmlformats.org/officeDocument/2006/relationships/image" Target="../media/image2110.png"/><Relationship Id="rId10" Type="http://schemas.openxmlformats.org/officeDocument/2006/relationships/image" Target="../media/image216.png"/><Relationship Id="rId4" Type="http://schemas.openxmlformats.org/officeDocument/2006/relationships/image" Target="../media/image2100.png"/><Relationship Id="rId9" Type="http://schemas.openxmlformats.org/officeDocument/2006/relationships/image" Target="../media/image21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300.png"/><Relationship Id="rId3" Type="http://schemas.openxmlformats.org/officeDocument/2006/relationships/image" Target="../media/image232.tiff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tiff"/><Relationship Id="rId11" Type="http://schemas.openxmlformats.org/officeDocument/2006/relationships/image" Target="../media/image239.tiff"/><Relationship Id="rId5" Type="http://schemas.openxmlformats.org/officeDocument/2006/relationships/image" Target="../media/image234.tiff"/><Relationship Id="rId10" Type="http://schemas.openxmlformats.org/officeDocument/2006/relationships/image" Target="../media/image238.tiff"/><Relationship Id="rId4" Type="http://schemas.openxmlformats.org/officeDocument/2006/relationships/image" Target="../media/image233.tiff"/><Relationship Id="rId9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tiff"/><Relationship Id="rId13" Type="http://schemas.openxmlformats.org/officeDocument/2006/relationships/image" Target="../media/image240.tiff"/><Relationship Id="rId18" Type="http://schemas.openxmlformats.org/officeDocument/2006/relationships/image" Target="../media/image244.tiff"/><Relationship Id="rId3" Type="http://schemas.openxmlformats.org/officeDocument/2006/relationships/image" Target="../media/image236.png"/><Relationship Id="rId21" Type="http://schemas.openxmlformats.org/officeDocument/2006/relationships/image" Target="../media/image2340.png"/><Relationship Id="rId7" Type="http://schemas.openxmlformats.org/officeDocument/2006/relationships/image" Target="../media/image232.tiff"/><Relationship Id="rId12" Type="http://schemas.openxmlformats.org/officeDocument/2006/relationships/image" Target="../media/image2250.png"/><Relationship Id="rId17" Type="http://schemas.openxmlformats.org/officeDocument/2006/relationships/image" Target="../media/image243.tiff"/><Relationship Id="rId25" Type="http://schemas.openxmlformats.org/officeDocument/2006/relationships/image" Target="../media/image238.png"/><Relationship Id="rId2" Type="http://schemas.openxmlformats.org/officeDocument/2006/relationships/image" Target="../media/image2230.png"/><Relationship Id="rId16" Type="http://schemas.openxmlformats.org/officeDocument/2006/relationships/image" Target="../media/image242.tiff"/><Relationship Id="rId20" Type="http://schemas.openxmlformats.org/officeDocument/2006/relationships/image" Target="../media/image2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tiff"/><Relationship Id="rId11" Type="http://schemas.openxmlformats.org/officeDocument/2006/relationships/image" Target="../media/image224.png"/><Relationship Id="rId24" Type="http://schemas.openxmlformats.org/officeDocument/2006/relationships/image" Target="../media/image2370.png"/><Relationship Id="rId5" Type="http://schemas.openxmlformats.org/officeDocument/2006/relationships/image" Target="../media/image238.tiff"/><Relationship Id="rId15" Type="http://schemas.openxmlformats.org/officeDocument/2006/relationships/image" Target="../media/image2280.png"/><Relationship Id="rId23" Type="http://schemas.openxmlformats.org/officeDocument/2006/relationships/image" Target="../media/image2360.png"/><Relationship Id="rId10" Type="http://schemas.openxmlformats.org/officeDocument/2006/relationships/image" Target="../media/image235.tiff"/><Relationship Id="rId19" Type="http://schemas.openxmlformats.org/officeDocument/2006/relationships/image" Target="../media/image245.tiff"/><Relationship Id="rId4" Type="http://schemas.openxmlformats.org/officeDocument/2006/relationships/image" Target="../media/image237.png"/><Relationship Id="rId9" Type="http://schemas.openxmlformats.org/officeDocument/2006/relationships/image" Target="../media/image234.tiff"/><Relationship Id="rId14" Type="http://schemas.openxmlformats.org/officeDocument/2006/relationships/image" Target="../media/image241.tiff"/><Relationship Id="rId22" Type="http://schemas.openxmlformats.org/officeDocument/2006/relationships/image" Target="../media/image235.png"/></Relationships>
</file>

<file path=ppt/slides/_rels/slide2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41.tiff"/><Relationship Id="rId3" Type="http://schemas.openxmlformats.org/officeDocument/2006/relationships/image" Target="../media/image39.png"/><Relationship Id="rId34" Type="http://schemas.openxmlformats.org/officeDocument/2006/relationships/image" Target="../media/image236.png"/><Relationship Id="rId42" Type="http://schemas.openxmlformats.org/officeDocument/2006/relationships/image" Target="../media/image244.tiff"/><Relationship Id="rId33" Type="http://schemas.openxmlformats.org/officeDocument/2006/relationships/image" Target="../media/image235.tiff"/><Relationship Id="rId38" Type="http://schemas.openxmlformats.org/officeDocument/2006/relationships/image" Target="../media/image240.tiff"/><Relationship Id="rId29" Type="http://schemas.openxmlformats.org/officeDocument/2006/relationships/image" Target="../media/image250.png"/><Relationship Id="rId2" Type="http://schemas.openxmlformats.org/officeDocument/2006/relationships/image" Target="../media/image36.png"/><Relationship Id="rId41" Type="http://schemas.openxmlformats.org/officeDocument/2006/relationships/image" Target="../media/image243.tiff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34.tiff"/><Relationship Id="rId11" Type="http://schemas.openxmlformats.org/officeDocument/2006/relationships/image" Target="../media/image240.png"/><Relationship Id="rId37" Type="http://schemas.openxmlformats.org/officeDocument/2006/relationships/image" Target="../media/image239.tiff"/><Relationship Id="rId40" Type="http://schemas.openxmlformats.org/officeDocument/2006/relationships/image" Target="../media/image242.tiff"/><Relationship Id="rId36" Type="http://schemas.openxmlformats.org/officeDocument/2006/relationships/image" Target="../media/image238.tiff"/><Relationship Id="rId23" Type="http://schemas.openxmlformats.org/officeDocument/2006/relationships/image" Target="../media/image37.png"/><Relationship Id="rId31" Type="http://schemas.openxmlformats.org/officeDocument/2006/relationships/image" Target="../media/image233.tiff"/><Relationship Id="rId19" Type="http://schemas.openxmlformats.org/officeDocument/2006/relationships/image" Target="../media/image38.png"/><Relationship Id="rId30" Type="http://schemas.openxmlformats.org/officeDocument/2006/relationships/image" Target="../media/image232.tiff"/><Relationship Id="rId35" Type="http://schemas.openxmlformats.org/officeDocument/2006/relationships/image" Target="../media/image237.png"/><Relationship Id="rId43" Type="http://schemas.openxmlformats.org/officeDocument/2006/relationships/image" Target="../media/image245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39.tiff"/><Relationship Id="rId26" Type="http://schemas.openxmlformats.org/officeDocument/2006/relationships/image" Target="../media/image242.tiff"/><Relationship Id="rId3" Type="http://schemas.openxmlformats.org/officeDocument/2006/relationships/image" Target="../media/image232.tiff"/><Relationship Id="rId21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238.tiff"/><Relationship Id="rId25" Type="http://schemas.openxmlformats.org/officeDocument/2006/relationships/image" Target="../media/image37.png"/><Relationship Id="rId2" Type="http://schemas.openxmlformats.org/officeDocument/2006/relationships/image" Target="../media/image250.png"/><Relationship Id="rId20" Type="http://schemas.openxmlformats.org/officeDocument/2006/relationships/image" Target="../media/image45.png"/><Relationship Id="rId29" Type="http://schemas.openxmlformats.org/officeDocument/2006/relationships/image" Target="../media/image2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tiff"/><Relationship Id="rId11" Type="http://schemas.openxmlformats.org/officeDocument/2006/relationships/image" Target="../media/image237.png"/><Relationship Id="rId24" Type="http://schemas.openxmlformats.org/officeDocument/2006/relationships/image" Target="../media/image241.tiff"/><Relationship Id="rId5" Type="http://schemas.openxmlformats.org/officeDocument/2006/relationships/image" Target="../media/image234.tiff"/><Relationship Id="rId23" Type="http://schemas.openxmlformats.org/officeDocument/2006/relationships/image" Target="../media/image240.tiff"/><Relationship Id="rId28" Type="http://schemas.openxmlformats.org/officeDocument/2006/relationships/image" Target="../media/image244.tiff"/><Relationship Id="rId10" Type="http://schemas.openxmlformats.org/officeDocument/2006/relationships/image" Target="../media/image236.png"/><Relationship Id="rId4" Type="http://schemas.openxmlformats.org/officeDocument/2006/relationships/image" Target="../media/image233.tiff"/><Relationship Id="rId9" Type="http://schemas.openxmlformats.org/officeDocument/2006/relationships/image" Target="../media/image40.png"/><Relationship Id="rId22" Type="http://schemas.openxmlformats.org/officeDocument/2006/relationships/image" Target="../media/image38.png"/><Relationship Id="rId27" Type="http://schemas.openxmlformats.org/officeDocument/2006/relationships/image" Target="../media/image24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7" Type="http://schemas.openxmlformats.org/officeDocument/2006/relationships/image" Target="../media/image25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49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tif"/><Relationship Id="rId117" Type="http://schemas.openxmlformats.org/officeDocument/2006/relationships/image" Target="../media/image132.jpeg"/><Relationship Id="rId21" Type="http://schemas.openxmlformats.org/officeDocument/2006/relationships/image" Target="../media/image36.tif"/><Relationship Id="rId42" Type="http://schemas.openxmlformats.org/officeDocument/2006/relationships/image" Target="../media/image57.png"/><Relationship Id="rId47" Type="http://schemas.openxmlformats.org/officeDocument/2006/relationships/image" Target="../media/image62.jpeg"/><Relationship Id="rId63" Type="http://schemas.openxmlformats.org/officeDocument/2006/relationships/image" Target="../media/image78.jpeg"/><Relationship Id="rId68" Type="http://schemas.openxmlformats.org/officeDocument/2006/relationships/image" Target="../media/image83.png"/><Relationship Id="rId84" Type="http://schemas.openxmlformats.org/officeDocument/2006/relationships/image" Target="../media/image99.png"/><Relationship Id="rId89" Type="http://schemas.openxmlformats.org/officeDocument/2006/relationships/image" Target="../media/image104.png"/><Relationship Id="rId112" Type="http://schemas.openxmlformats.org/officeDocument/2006/relationships/image" Target="../media/image127.jpeg"/><Relationship Id="rId133" Type="http://schemas.openxmlformats.org/officeDocument/2006/relationships/image" Target="../media/image148.jpeg"/><Relationship Id="rId138" Type="http://schemas.openxmlformats.org/officeDocument/2006/relationships/image" Target="../media/image153.jpeg"/><Relationship Id="rId16" Type="http://schemas.openxmlformats.org/officeDocument/2006/relationships/image" Target="../media/image31.png"/><Relationship Id="rId107" Type="http://schemas.openxmlformats.org/officeDocument/2006/relationships/image" Target="../media/image122.jpeg"/><Relationship Id="rId11" Type="http://schemas.openxmlformats.org/officeDocument/2006/relationships/image" Target="../media/image26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3" Type="http://schemas.openxmlformats.org/officeDocument/2006/relationships/image" Target="../media/image68.jpeg"/><Relationship Id="rId58" Type="http://schemas.openxmlformats.org/officeDocument/2006/relationships/image" Target="../media/image73.jpeg"/><Relationship Id="rId74" Type="http://schemas.openxmlformats.org/officeDocument/2006/relationships/image" Target="../media/image89.jpeg"/><Relationship Id="rId79" Type="http://schemas.openxmlformats.org/officeDocument/2006/relationships/image" Target="../media/image94.jpeg"/><Relationship Id="rId102" Type="http://schemas.openxmlformats.org/officeDocument/2006/relationships/image" Target="../media/image117.jpeg"/><Relationship Id="rId123" Type="http://schemas.openxmlformats.org/officeDocument/2006/relationships/image" Target="../media/image138.jpeg"/><Relationship Id="rId128" Type="http://schemas.openxmlformats.org/officeDocument/2006/relationships/image" Target="../media/image143.jpeg"/><Relationship Id="rId5" Type="http://schemas.openxmlformats.org/officeDocument/2006/relationships/image" Target="../media/image20.png"/><Relationship Id="rId90" Type="http://schemas.openxmlformats.org/officeDocument/2006/relationships/image" Target="../media/image105.png"/><Relationship Id="rId95" Type="http://schemas.openxmlformats.org/officeDocument/2006/relationships/image" Target="../media/image110.jpeg"/><Relationship Id="rId22" Type="http://schemas.openxmlformats.org/officeDocument/2006/relationships/image" Target="../media/image37.tif"/><Relationship Id="rId27" Type="http://schemas.openxmlformats.org/officeDocument/2006/relationships/image" Target="../media/image42.tif"/><Relationship Id="rId43" Type="http://schemas.openxmlformats.org/officeDocument/2006/relationships/image" Target="../media/image58.jpeg"/><Relationship Id="rId48" Type="http://schemas.openxmlformats.org/officeDocument/2006/relationships/image" Target="../media/image63.jpe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113" Type="http://schemas.openxmlformats.org/officeDocument/2006/relationships/image" Target="../media/image128.jpeg"/><Relationship Id="rId118" Type="http://schemas.openxmlformats.org/officeDocument/2006/relationships/image" Target="../media/image133.jpeg"/><Relationship Id="rId134" Type="http://schemas.openxmlformats.org/officeDocument/2006/relationships/image" Target="../media/image149.png"/><Relationship Id="rId139" Type="http://schemas.openxmlformats.org/officeDocument/2006/relationships/image" Target="../media/image154.jpeg"/><Relationship Id="rId8" Type="http://schemas.openxmlformats.org/officeDocument/2006/relationships/image" Target="../media/image23.png"/><Relationship Id="rId51" Type="http://schemas.openxmlformats.org/officeDocument/2006/relationships/image" Target="../media/image66.jpeg"/><Relationship Id="rId72" Type="http://schemas.openxmlformats.org/officeDocument/2006/relationships/image" Target="../media/image87.png"/><Relationship Id="rId80" Type="http://schemas.openxmlformats.org/officeDocument/2006/relationships/image" Target="../media/image95.jpeg"/><Relationship Id="rId85" Type="http://schemas.openxmlformats.org/officeDocument/2006/relationships/image" Target="../media/image100.png"/><Relationship Id="rId93" Type="http://schemas.openxmlformats.org/officeDocument/2006/relationships/image" Target="../media/image108.jpeg"/><Relationship Id="rId98" Type="http://schemas.openxmlformats.org/officeDocument/2006/relationships/image" Target="../media/image113.jpeg"/><Relationship Id="rId121" Type="http://schemas.openxmlformats.org/officeDocument/2006/relationships/image" Target="../media/image136.jpeg"/><Relationship Id="rId142" Type="http://schemas.openxmlformats.org/officeDocument/2006/relationships/image" Target="../media/image157.jpe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tif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jpeg"/><Relationship Id="rId59" Type="http://schemas.openxmlformats.org/officeDocument/2006/relationships/image" Target="../media/image74.jpeg"/><Relationship Id="rId67" Type="http://schemas.openxmlformats.org/officeDocument/2006/relationships/image" Target="../media/image82.png"/><Relationship Id="rId103" Type="http://schemas.openxmlformats.org/officeDocument/2006/relationships/image" Target="../media/image118.jpeg"/><Relationship Id="rId108" Type="http://schemas.openxmlformats.org/officeDocument/2006/relationships/image" Target="../media/image123.png"/><Relationship Id="rId116" Type="http://schemas.openxmlformats.org/officeDocument/2006/relationships/image" Target="../media/image131.jpeg"/><Relationship Id="rId124" Type="http://schemas.openxmlformats.org/officeDocument/2006/relationships/image" Target="../media/image139.jpeg"/><Relationship Id="rId129" Type="http://schemas.openxmlformats.org/officeDocument/2006/relationships/image" Target="../media/image144.jpeg"/><Relationship Id="rId137" Type="http://schemas.openxmlformats.org/officeDocument/2006/relationships/image" Target="../media/image152.jpe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54" Type="http://schemas.openxmlformats.org/officeDocument/2006/relationships/image" Target="../media/image69.jpeg"/><Relationship Id="rId62" Type="http://schemas.openxmlformats.org/officeDocument/2006/relationships/image" Target="../media/image77.jpeg"/><Relationship Id="rId70" Type="http://schemas.openxmlformats.org/officeDocument/2006/relationships/image" Target="../media/image85.jpeg"/><Relationship Id="rId75" Type="http://schemas.openxmlformats.org/officeDocument/2006/relationships/image" Target="../media/image90.jpe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91" Type="http://schemas.openxmlformats.org/officeDocument/2006/relationships/image" Target="../media/image106.png"/><Relationship Id="rId96" Type="http://schemas.openxmlformats.org/officeDocument/2006/relationships/image" Target="../media/image111.jpeg"/><Relationship Id="rId111" Type="http://schemas.openxmlformats.org/officeDocument/2006/relationships/image" Target="../media/image126.jpeg"/><Relationship Id="rId132" Type="http://schemas.openxmlformats.org/officeDocument/2006/relationships/image" Target="../media/image147.jpeg"/><Relationship Id="rId140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openxmlformats.org/officeDocument/2006/relationships/image" Target="../media/image38.tif"/><Relationship Id="rId28" Type="http://schemas.openxmlformats.org/officeDocument/2006/relationships/image" Target="../media/image43.tif"/><Relationship Id="rId36" Type="http://schemas.openxmlformats.org/officeDocument/2006/relationships/image" Target="../media/image51.png"/><Relationship Id="rId49" Type="http://schemas.openxmlformats.org/officeDocument/2006/relationships/image" Target="../media/image64.jpeg"/><Relationship Id="rId57" Type="http://schemas.openxmlformats.org/officeDocument/2006/relationships/image" Target="../media/image72.jpeg"/><Relationship Id="rId106" Type="http://schemas.openxmlformats.org/officeDocument/2006/relationships/image" Target="../media/image121.jpeg"/><Relationship Id="rId114" Type="http://schemas.openxmlformats.org/officeDocument/2006/relationships/image" Target="../media/image129.jpeg"/><Relationship Id="rId119" Type="http://schemas.openxmlformats.org/officeDocument/2006/relationships/image" Target="../media/image134.jpeg"/><Relationship Id="rId127" Type="http://schemas.openxmlformats.org/officeDocument/2006/relationships/image" Target="../media/image142.jpeg"/><Relationship Id="rId10" Type="http://schemas.openxmlformats.org/officeDocument/2006/relationships/image" Target="../media/image25.png"/><Relationship Id="rId31" Type="http://schemas.openxmlformats.org/officeDocument/2006/relationships/image" Target="../media/image46.jpeg"/><Relationship Id="rId44" Type="http://schemas.openxmlformats.org/officeDocument/2006/relationships/image" Target="../media/image59.jpeg"/><Relationship Id="rId52" Type="http://schemas.openxmlformats.org/officeDocument/2006/relationships/image" Target="../media/image67.jpeg"/><Relationship Id="rId60" Type="http://schemas.openxmlformats.org/officeDocument/2006/relationships/image" Target="../media/image75.jpeg"/><Relationship Id="rId65" Type="http://schemas.openxmlformats.org/officeDocument/2006/relationships/image" Target="../media/image80.jpeg"/><Relationship Id="rId73" Type="http://schemas.openxmlformats.org/officeDocument/2006/relationships/image" Target="../media/image88.jpeg"/><Relationship Id="rId78" Type="http://schemas.openxmlformats.org/officeDocument/2006/relationships/image" Target="../media/image93.jpeg"/><Relationship Id="rId81" Type="http://schemas.openxmlformats.org/officeDocument/2006/relationships/image" Target="../media/image96.jpeg"/><Relationship Id="rId86" Type="http://schemas.openxmlformats.org/officeDocument/2006/relationships/image" Target="../media/image101.png"/><Relationship Id="rId94" Type="http://schemas.openxmlformats.org/officeDocument/2006/relationships/image" Target="../media/image109.jpeg"/><Relationship Id="rId99" Type="http://schemas.openxmlformats.org/officeDocument/2006/relationships/image" Target="../media/image114.jpeg"/><Relationship Id="rId101" Type="http://schemas.openxmlformats.org/officeDocument/2006/relationships/image" Target="../media/image116.jpeg"/><Relationship Id="rId122" Type="http://schemas.openxmlformats.org/officeDocument/2006/relationships/image" Target="../media/image137.jpeg"/><Relationship Id="rId130" Type="http://schemas.openxmlformats.org/officeDocument/2006/relationships/image" Target="../media/image145.jpeg"/><Relationship Id="rId135" Type="http://schemas.openxmlformats.org/officeDocument/2006/relationships/image" Target="../media/image15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Relationship Id="rId109" Type="http://schemas.openxmlformats.org/officeDocument/2006/relationships/image" Target="../media/image124.jpeg"/><Relationship Id="rId34" Type="http://schemas.openxmlformats.org/officeDocument/2006/relationships/image" Target="../media/image49.png"/><Relationship Id="rId50" Type="http://schemas.openxmlformats.org/officeDocument/2006/relationships/image" Target="../media/image65.jpeg"/><Relationship Id="rId55" Type="http://schemas.openxmlformats.org/officeDocument/2006/relationships/image" Target="../media/image70.jpeg"/><Relationship Id="rId76" Type="http://schemas.openxmlformats.org/officeDocument/2006/relationships/image" Target="../media/image91.jpeg"/><Relationship Id="rId97" Type="http://schemas.openxmlformats.org/officeDocument/2006/relationships/image" Target="../media/image112.jpeg"/><Relationship Id="rId104" Type="http://schemas.openxmlformats.org/officeDocument/2006/relationships/image" Target="../media/image119.jpeg"/><Relationship Id="rId120" Type="http://schemas.openxmlformats.org/officeDocument/2006/relationships/image" Target="../media/image135.jpeg"/><Relationship Id="rId125" Type="http://schemas.openxmlformats.org/officeDocument/2006/relationships/image" Target="../media/image140.jpeg"/><Relationship Id="rId141" Type="http://schemas.openxmlformats.org/officeDocument/2006/relationships/image" Target="../media/image156.jpe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jpeg"/><Relationship Id="rId24" Type="http://schemas.openxmlformats.org/officeDocument/2006/relationships/image" Target="../media/image39.tif"/><Relationship Id="rId40" Type="http://schemas.openxmlformats.org/officeDocument/2006/relationships/image" Target="../media/image55.png"/><Relationship Id="rId45" Type="http://schemas.openxmlformats.org/officeDocument/2006/relationships/image" Target="../media/image60.jpeg"/><Relationship Id="rId66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image" Target="../media/image125.jpeg"/><Relationship Id="rId115" Type="http://schemas.openxmlformats.org/officeDocument/2006/relationships/image" Target="../media/image130.jpeg"/><Relationship Id="rId131" Type="http://schemas.openxmlformats.org/officeDocument/2006/relationships/image" Target="../media/image146.png"/><Relationship Id="rId136" Type="http://schemas.openxmlformats.org/officeDocument/2006/relationships/image" Target="../media/image151.jpeg"/><Relationship Id="rId61" Type="http://schemas.openxmlformats.org/officeDocument/2006/relationships/image" Target="../media/image76.jpeg"/><Relationship Id="rId82" Type="http://schemas.openxmlformats.org/officeDocument/2006/relationships/image" Target="../media/image97.jpe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5.jpeg"/><Relationship Id="rId35" Type="http://schemas.openxmlformats.org/officeDocument/2006/relationships/image" Target="../media/image50.png"/><Relationship Id="rId56" Type="http://schemas.openxmlformats.org/officeDocument/2006/relationships/image" Target="../media/image71.jpeg"/><Relationship Id="rId77" Type="http://schemas.openxmlformats.org/officeDocument/2006/relationships/image" Target="../media/image92.jpeg"/><Relationship Id="rId100" Type="http://schemas.openxmlformats.org/officeDocument/2006/relationships/image" Target="../media/image115.jpeg"/><Relationship Id="rId105" Type="http://schemas.openxmlformats.org/officeDocument/2006/relationships/image" Target="../media/image120.jpeg"/><Relationship Id="rId126" Type="http://schemas.openxmlformats.org/officeDocument/2006/relationships/image" Target="../media/image14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50.png"/><Relationship Id="rId7" Type="http://schemas.openxmlformats.org/officeDocument/2006/relationships/image" Target="../media/image176.png"/><Relationship Id="rId12" Type="http://schemas.openxmlformats.org/officeDocument/2006/relationships/image" Target="../media/image178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10.png"/><Relationship Id="rId5" Type="http://schemas.openxmlformats.org/officeDocument/2006/relationships/image" Target="../media/image177.png"/><Relationship Id="rId10" Type="http://schemas.openxmlformats.org/officeDocument/2006/relationships/image" Target="../media/image1800.png"/><Relationship Id="rId4" Type="http://schemas.openxmlformats.org/officeDocument/2006/relationships/image" Target="../media/image176.png"/><Relationship Id="rId9" Type="http://schemas.openxmlformats.org/officeDocument/2006/relationships/image" Target="../media/image17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85.png"/><Relationship Id="rId4" Type="http://schemas.openxmlformats.org/officeDocument/2006/relationships/image" Target="../media/image1560.png"/><Relationship Id="rId9" Type="http://schemas.openxmlformats.org/officeDocument/2006/relationships/image" Target="../media/image184.png"/><Relationship Id="rId14" Type="http://schemas.openxmlformats.org/officeDocument/2006/relationships/image" Target="../media/image16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image" Target="../media/image18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1896192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8083549" y="29274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6436240" y="13200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4875013" y="19152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3331089" y="26454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4968240" y="20294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3531748" y="29285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48" y="29285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3526426" y="35458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26" y="35458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3807849" y="23190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3807849" y="30670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3807849" y="30670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3802527" y="23190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3802527" y="33440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3802527" y="36843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257800" y="20294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5305984" y="21805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21805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4973562" y="21819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21819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4968240" y="30774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5257800" y="30774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5305984" y="32284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32284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4973562" y="32298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32298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4968240" y="41285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5257800" y="41285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5305984" y="42795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42795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4973562" y="42809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42809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6523990" y="14871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6813550" y="14871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6861734" y="16382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16382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6529312" y="16396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16396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6523990" y="25351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6813550" y="25351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6861734" y="26861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26861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6529312" y="26875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26875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6523990" y="35862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6813550" y="35862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6861734" y="37372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37372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6529312" y="37386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37386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6523990" y="46373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6813550" y="46373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6861734" y="47883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47883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6529312" y="47995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47995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5547360" y="17767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5547360" y="23190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5547360" y="23190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5547360" y="33669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5547360" y="23190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5547360" y="17767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5547360" y="28246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5547360" y="33669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5547360" y="17767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5547360" y="28246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5547360" y="38757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5547360" y="44180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8168640" y="30729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8458200" y="30729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8506384" y="32239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384" y="32239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6875" t="-4444" r="-46875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8173962" y="32253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62" y="32253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7103110" y="17767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7103110" y="28246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7103110" y="33624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7103110" y="33394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8747760" y="33624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3564773" y="41259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773" y="41259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4622155" y="48562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155" y="48562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6217335" y="53768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335" y="53768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96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7861985" y="38511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85" y="38511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18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9170440" y="31985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440" y="31985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8125" r="-25000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 rot="16200000">
            <a:off x="3318522" y="-565171"/>
            <a:ext cx="5554955" cy="7988341"/>
            <a:chOff x="1124351" y="237497"/>
            <a:chExt cx="5554955" cy="7988341"/>
          </a:xfrm>
        </p:grpSpPr>
        <p:sp>
          <p:nvSpPr>
            <p:cNvPr id="5" name="ZoneTexte 4"/>
            <p:cNvSpPr txBox="1"/>
            <p:nvPr/>
          </p:nvSpPr>
          <p:spPr>
            <a:xfrm>
              <a:off x="3107396" y="237497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/>
                <a:t>Specimen</a:t>
              </a:r>
              <a:endParaRPr lang="en-GB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033577" y="834782"/>
              <a:ext cx="692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/>
                <a:t>Large</a:t>
              </a:r>
              <a:endParaRPr lang="en-GB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682280" y="83478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/>
                <a:t>Small</a:t>
              </a:r>
              <a:endParaRPr lang="en-GB" dirty="0"/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>
              <a:off x="3157892" y="650917"/>
              <a:ext cx="117323" cy="246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4015047" y="649670"/>
              <a:ext cx="91440" cy="248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015046" y="2179512"/>
              <a:ext cx="670735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/>
                <a:t>Cut</a:t>
              </a:r>
              <a:endParaRPr lang="en-GB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644288" y="1062190"/>
              <a:ext cx="767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/>
                <a:t>(</a:t>
              </a:r>
              <a:r>
                <a:rPr lang="fr-BE" sz="1400" dirty="0" err="1"/>
                <a:t>biopsy</a:t>
              </a:r>
              <a:r>
                <a:rPr lang="fr-BE" sz="1400" dirty="0"/>
                <a:t>)</a:t>
              </a:r>
              <a:endParaRPr lang="en-GB" sz="14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015047" y="1062190"/>
              <a:ext cx="711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/>
                <a:t>(</a:t>
              </a:r>
              <a:r>
                <a:rPr lang="fr-BE" sz="1400" dirty="0" err="1"/>
                <a:t>organ</a:t>
              </a:r>
              <a:r>
                <a:rPr lang="fr-BE" sz="1400" dirty="0"/>
                <a:t>)</a:t>
              </a:r>
              <a:endParaRPr lang="en-GB" sz="1400" dirty="0"/>
            </a:p>
          </p:txBody>
        </p:sp>
        <p:cxnSp>
          <p:nvCxnSpPr>
            <p:cNvPr id="27" name="Connecteur droit avec flèche 26"/>
            <p:cNvCxnSpPr>
              <a:stCxn id="23" idx="2"/>
            </p:cNvCxnSpPr>
            <p:nvPr/>
          </p:nvCxnSpPr>
          <p:spPr>
            <a:xfrm flipH="1">
              <a:off x="4363312" y="1369967"/>
              <a:ext cx="7281" cy="820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2" idx="2"/>
            </p:cNvCxnSpPr>
            <p:nvPr/>
          </p:nvCxnSpPr>
          <p:spPr>
            <a:xfrm>
              <a:off x="3027887" y="1369967"/>
              <a:ext cx="14362" cy="1666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2727880" y="1571931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bg1"/>
                  </a:solidFill>
                </a:rPr>
                <a:t>Fixation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flipH="1">
              <a:off x="4359246" y="2523491"/>
              <a:ext cx="4066" cy="484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>
              <a:stCxn id="6" idx="2"/>
            </p:cNvCxnSpPr>
            <p:nvPr/>
          </p:nvCxnSpPr>
          <p:spPr>
            <a:xfrm flipH="1">
              <a:off x="3709029" y="3369246"/>
              <a:ext cx="2" cy="388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732285" y="301832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Dehydratation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32285" y="4665990"/>
              <a:ext cx="1953491" cy="6392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Microtomy</a:t>
              </a:r>
              <a:r>
                <a:rPr lang="fr-BE" dirty="0">
                  <a:solidFill>
                    <a:schemeClr val="bg1"/>
                  </a:solidFill>
                </a:rPr>
                <a:t> and application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732285" y="6657115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bg1"/>
                  </a:solidFill>
                </a:rPr>
                <a:t>Scanning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732288" y="5830700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Staining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32287" y="384150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Embedding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85" name="ZoneTexte 84"/>
            <p:cNvSpPr txBox="1"/>
            <p:nvPr/>
          </p:nvSpPr>
          <p:spPr>
            <a:xfrm>
              <a:off x="3704625" y="3365270"/>
              <a:ext cx="1467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err="1"/>
                <a:t>Dehydrated</a:t>
              </a:r>
              <a:r>
                <a:rPr lang="fr-BE" sz="1200" dirty="0"/>
                <a:t> </a:t>
              </a:r>
              <a:r>
                <a:rPr lang="fr-BE" sz="1200" dirty="0" err="1"/>
                <a:t>sample</a:t>
              </a:r>
              <a:r>
                <a:rPr lang="fr-BE" sz="1200" dirty="0"/>
                <a:t> </a:t>
              </a:r>
            </a:p>
            <a:p>
              <a:r>
                <a:rPr lang="fr-BE" sz="1200" dirty="0"/>
                <a:t>in cassette</a:t>
              </a:r>
              <a:endParaRPr lang="en-GB" sz="1200" dirty="0"/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2421469" y="4184125"/>
              <a:ext cx="1371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Tissue </a:t>
              </a:r>
              <a:r>
                <a:rPr lang="fr-BE" sz="1200" dirty="0" err="1"/>
                <a:t>embedded</a:t>
              </a:r>
              <a:r>
                <a:rPr lang="fr-BE" sz="1200" dirty="0"/>
                <a:t> in a </a:t>
              </a:r>
              <a:r>
                <a:rPr lang="fr-BE" sz="1200" dirty="0" err="1"/>
                <a:t>paraffin</a:t>
              </a:r>
              <a:r>
                <a:rPr lang="fr-BE" sz="1200" dirty="0"/>
                <a:t> block</a:t>
              </a:r>
              <a:endParaRPr lang="en-GB" sz="1200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3704625" y="5337136"/>
              <a:ext cx="1612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Glass slide </a:t>
              </a:r>
              <a:r>
                <a:rPr lang="fr-BE" sz="1200" dirty="0" err="1"/>
                <a:t>with</a:t>
              </a:r>
              <a:r>
                <a:rPr lang="fr-BE" sz="1200" dirty="0"/>
                <a:t> </a:t>
              </a:r>
              <a:r>
                <a:rPr lang="fr-BE" sz="1200" dirty="0" err="1"/>
                <a:t>unstained</a:t>
              </a:r>
              <a:r>
                <a:rPr lang="fr-BE" sz="1200" dirty="0"/>
                <a:t> tissue</a:t>
              </a:r>
              <a:endParaRPr lang="en-GB" sz="1200" dirty="0"/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3704625" y="6176084"/>
              <a:ext cx="1827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Glass slide </a:t>
              </a:r>
              <a:r>
                <a:rPr lang="fr-BE" sz="1200" dirty="0" err="1"/>
                <a:t>with</a:t>
              </a:r>
              <a:r>
                <a:rPr lang="fr-BE" sz="1200" dirty="0"/>
                <a:t> </a:t>
              </a:r>
              <a:r>
                <a:rPr lang="fr-BE" sz="1200" dirty="0" err="1"/>
                <a:t>stained</a:t>
              </a:r>
              <a:r>
                <a:rPr lang="fr-BE" sz="1200" dirty="0"/>
                <a:t> tissue and </a:t>
              </a:r>
              <a:r>
                <a:rPr lang="fr-BE" sz="1200" dirty="0" err="1"/>
                <a:t>coverslip</a:t>
              </a:r>
              <a:endParaRPr lang="en-GB" sz="1200" dirty="0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3049955" y="2552685"/>
              <a:ext cx="131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200" dirty="0" err="1"/>
                <a:t>Fixated</a:t>
              </a:r>
              <a:r>
                <a:rPr lang="fr-BE" sz="1200" dirty="0"/>
                <a:t> </a:t>
              </a:r>
              <a:r>
                <a:rPr lang="fr-BE" sz="1200" dirty="0" err="1"/>
                <a:t>sample</a:t>
              </a:r>
              <a:r>
                <a:rPr lang="fr-BE" sz="1200" dirty="0"/>
                <a:t> in cassette</a:t>
              </a:r>
              <a:endParaRPr lang="en-GB" sz="1200" dirty="0"/>
            </a:p>
          </p:txBody>
        </p:sp>
        <p:pic>
          <p:nvPicPr>
            <p:cNvPr id="121" name="Image 1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639" y="2071653"/>
              <a:ext cx="915902" cy="725549"/>
            </a:xfrm>
            <a:prstGeom prst="rect">
              <a:avLst/>
            </a:prstGeom>
          </p:spPr>
        </p:pic>
        <p:pic>
          <p:nvPicPr>
            <p:cNvPr id="122" name="Image 1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351" y="3999661"/>
              <a:ext cx="1247134" cy="830591"/>
            </a:xfrm>
            <a:prstGeom prst="rect">
              <a:avLst/>
            </a:prstGeom>
          </p:spPr>
        </p:pic>
        <p:pic>
          <p:nvPicPr>
            <p:cNvPr id="124" name="Image 1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" t="8556" r="65904" b="5042"/>
            <a:stretch/>
          </p:blipFill>
          <p:spPr>
            <a:xfrm rot="5400000">
              <a:off x="5329778" y="4911985"/>
              <a:ext cx="485029" cy="1311966"/>
            </a:xfrm>
            <a:prstGeom prst="rect">
              <a:avLst/>
            </a:prstGeom>
          </p:spPr>
        </p:pic>
        <p:pic>
          <p:nvPicPr>
            <p:cNvPr id="125" name="Image 1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7" t="9604" r="37159" b="3994"/>
            <a:stretch/>
          </p:blipFill>
          <p:spPr>
            <a:xfrm rot="5400000">
              <a:off x="5780808" y="5739252"/>
              <a:ext cx="485029" cy="1311966"/>
            </a:xfrm>
            <a:prstGeom prst="rect">
              <a:avLst/>
            </a:prstGeom>
          </p:spPr>
        </p:pic>
        <p:pic>
          <p:nvPicPr>
            <p:cNvPr id="127" name="Image 1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021" y="7341553"/>
              <a:ext cx="1105356" cy="884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oupe 1072">
            <a:extLst>
              <a:ext uri="{FF2B5EF4-FFF2-40B4-BE49-F238E27FC236}">
                <a16:creationId xmlns:a16="http://schemas.microsoft.com/office/drawing/2014/main" id="{0816B63E-1EE3-3C00-8032-5C0D417726BA}"/>
              </a:ext>
            </a:extLst>
          </p:cNvPr>
          <p:cNvGrpSpPr/>
          <p:nvPr/>
        </p:nvGrpSpPr>
        <p:grpSpPr>
          <a:xfrm>
            <a:off x="199857" y="351696"/>
            <a:ext cx="11709192" cy="2013439"/>
            <a:chOff x="241404" y="412330"/>
            <a:chExt cx="11709192" cy="2013439"/>
          </a:xfrm>
        </p:grpSpPr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AAEBF895-84B5-3819-1558-EC8A3F7428B8}"/>
                </a:ext>
              </a:extLst>
            </p:cNvPr>
            <p:cNvSpPr/>
            <p:nvPr/>
          </p:nvSpPr>
          <p:spPr>
            <a:xfrm>
              <a:off x="241404" y="412330"/>
              <a:ext cx="11709192" cy="2013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1052" name="Groupe 1051">
              <a:extLst>
                <a:ext uri="{FF2B5EF4-FFF2-40B4-BE49-F238E27FC236}">
                  <a16:creationId xmlns:a16="http://schemas.microsoft.com/office/drawing/2014/main" id="{E69B826C-12DD-8E39-6DC3-E6F83F8DC7DE}"/>
                </a:ext>
              </a:extLst>
            </p:cNvPr>
            <p:cNvGrpSpPr/>
            <p:nvPr/>
          </p:nvGrpSpPr>
          <p:grpSpPr>
            <a:xfrm>
              <a:off x="241404" y="412330"/>
              <a:ext cx="11709192" cy="2013439"/>
              <a:chOff x="390634" y="1732082"/>
              <a:chExt cx="11709192" cy="201343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54C1C62-437D-778B-CF40-F4A17C28E9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05" t="11353" r="43826" b="7577"/>
              <a:stretch/>
            </p:blipFill>
            <p:spPr bwMode="auto">
              <a:xfrm>
                <a:off x="390634" y="1732084"/>
                <a:ext cx="1235943" cy="161777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E831F7DC-3B84-875E-6D87-E32D2EEDA2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47" t="13333" r="25493" b="10001"/>
              <a:stretch/>
            </p:blipFill>
            <p:spPr bwMode="auto">
              <a:xfrm>
                <a:off x="2039189" y="1736480"/>
                <a:ext cx="1125175" cy="161777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4CB08FE9-2AAD-DFED-D64F-5CFEF80265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00" r="12904"/>
              <a:stretch/>
            </p:blipFill>
            <p:spPr>
              <a:xfrm>
                <a:off x="3206122" y="1732084"/>
                <a:ext cx="1521363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ECA7A86-7875-DBE0-6244-BF8F9C9418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84" t="9679" r="39162" b="5705"/>
              <a:stretch/>
            </p:blipFill>
            <p:spPr>
              <a:xfrm rot="10800000">
                <a:off x="9130192" y="1732082"/>
                <a:ext cx="562137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1719C237-8EB7-01BF-E72B-5B6235A239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87" t="11218" r="3747" b="39038"/>
              <a:stretch/>
            </p:blipFill>
            <p:spPr>
              <a:xfrm rot="10800000">
                <a:off x="5246022" y="1772042"/>
                <a:ext cx="1156487" cy="153786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26D808-5242-F567-BE0A-40E058E33D94}"/>
                  </a:ext>
                </a:extLst>
              </p:cNvPr>
              <p:cNvSpPr/>
              <p:nvPr/>
            </p:nvSpPr>
            <p:spPr>
              <a:xfrm>
                <a:off x="469644" y="3428998"/>
                <a:ext cx="1156933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Biopsy</a:t>
                </a:r>
                <a:endParaRPr lang="fr-BE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F98DED-7689-CFB0-372F-587A4A51C0D7}"/>
                  </a:ext>
                </a:extLst>
              </p:cNvPr>
              <p:cNvSpPr/>
              <p:nvPr/>
            </p:nvSpPr>
            <p:spPr>
              <a:xfrm>
                <a:off x="2199337" y="3428997"/>
                <a:ext cx="2463099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/>
                  <a:t>Fixation, </a:t>
                </a:r>
                <a:r>
                  <a:rPr lang="fr-BE" dirty="0" err="1"/>
                  <a:t>dehydratation</a:t>
                </a:r>
                <a:endParaRPr lang="fr-BE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452901-4B6F-53DB-1BE4-0EAE6E637D32}"/>
                  </a:ext>
                </a:extLst>
              </p:cNvPr>
              <p:cNvSpPr/>
              <p:nvPr/>
            </p:nvSpPr>
            <p:spPr>
              <a:xfrm>
                <a:off x="5160951" y="3428997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Embedding</a:t>
                </a:r>
                <a:endParaRPr lang="fr-BE" dirty="0"/>
              </a:p>
            </p:txBody>
          </p: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DC692882-8EF7-01A9-BD3E-DB395FFA7B38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 flipV="1">
                <a:off x="1626577" y="3587259"/>
                <a:ext cx="57276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14A2ECA0-AA00-9B79-EAA1-2C47FC7314A8}"/>
                  </a:ext>
                </a:extLst>
              </p:cNvPr>
              <p:cNvCxnSpPr>
                <a:cxnSpLocks/>
                <a:stCxn id="12" idx="3"/>
                <a:endCxn id="13" idx="1"/>
              </p:cNvCxnSpPr>
              <p:nvPr/>
            </p:nvCxnSpPr>
            <p:spPr>
              <a:xfrm>
                <a:off x="4662436" y="3587259"/>
                <a:ext cx="4985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3FB55F-2DAE-DB70-AE9E-EC6166E0BDA8}"/>
                  </a:ext>
                </a:extLst>
              </p:cNvPr>
              <p:cNvSpPr/>
              <p:nvPr/>
            </p:nvSpPr>
            <p:spPr>
              <a:xfrm>
                <a:off x="7016917" y="3428997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Microtomy</a:t>
                </a:r>
                <a:endParaRPr lang="fr-BE" dirty="0"/>
              </a:p>
            </p:txBody>
          </p: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794360E4-108B-3F67-1F1A-44FA1A62489B}"/>
                  </a:ext>
                </a:extLst>
              </p:cNvPr>
              <p:cNvCxnSpPr>
                <a:cxnSpLocks/>
                <a:stCxn id="13" idx="3"/>
                <a:endCxn id="26" idx="1"/>
              </p:cNvCxnSpPr>
              <p:nvPr/>
            </p:nvCxnSpPr>
            <p:spPr>
              <a:xfrm>
                <a:off x="6487578" y="3587259"/>
                <a:ext cx="5293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3F11375-63A4-B2C8-5CB1-55BF2B931440}"/>
                  </a:ext>
                </a:extLst>
              </p:cNvPr>
              <p:cNvSpPr/>
              <p:nvPr/>
            </p:nvSpPr>
            <p:spPr>
              <a:xfrm>
                <a:off x="8747948" y="3428996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Staining</a:t>
                </a:r>
                <a:endParaRPr lang="fr-BE" dirty="0"/>
              </a:p>
            </p:txBody>
          </p:sp>
          <p:cxnSp>
            <p:nvCxnSpPr>
              <p:cNvPr id="31" name="Connecteur droit avec flèche 30">
                <a:extLst>
                  <a:ext uri="{FF2B5EF4-FFF2-40B4-BE49-F238E27FC236}">
                    <a16:creationId xmlns:a16="http://schemas.microsoft.com/office/drawing/2014/main" id="{D6C7B584-2F40-AE64-61D1-37B4DD5D032F}"/>
                  </a:ext>
                </a:extLst>
              </p:cNvPr>
              <p:cNvCxnSpPr>
                <a:cxnSpLocks/>
                <a:stCxn id="26" idx="3"/>
                <a:endCxn id="30" idx="1"/>
              </p:cNvCxnSpPr>
              <p:nvPr/>
            </p:nvCxnSpPr>
            <p:spPr>
              <a:xfrm flipV="1">
                <a:off x="8343544" y="3587258"/>
                <a:ext cx="40440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30" name="Image 1029">
                <a:extLst>
                  <a:ext uri="{FF2B5EF4-FFF2-40B4-BE49-F238E27FC236}">
                    <a16:creationId xmlns:a16="http://schemas.microsoft.com/office/drawing/2014/main" id="{AA5EED5F-ACE6-8E01-BE45-366620434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4467" y="2220055"/>
                <a:ext cx="1129808" cy="112980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0F0E5E61-DB91-B99A-D641-EC253DBCA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2" t="9679" r="66745" b="5705"/>
              <a:stretch/>
            </p:blipFill>
            <p:spPr>
              <a:xfrm rot="10800000">
                <a:off x="7955097" y="1732087"/>
                <a:ext cx="562137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C6C6753E-0834-BDA9-8C66-A1330B8F1147}"/>
                  </a:ext>
                </a:extLst>
              </p:cNvPr>
              <p:cNvSpPr/>
              <p:nvPr/>
            </p:nvSpPr>
            <p:spPr>
              <a:xfrm>
                <a:off x="10478979" y="3428996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/>
                  <a:t>Scanning</a:t>
                </a:r>
              </a:p>
            </p:txBody>
          </p:sp>
          <p:cxnSp>
            <p:nvCxnSpPr>
              <p:cNvPr id="1042" name="Connecteur droit avec flèche 1041">
                <a:extLst>
                  <a:ext uri="{FF2B5EF4-FFF2-40B4-BE49-F238E27FC236}">
                    <a16:creationId xmlns:a16="http://schemas.microsoft.com/office/drawing/2014/main" id="{B311195B-9F04-7162-1F43-A0B1124327C6}"/>
                  </a:ext>
                </a:extLst>
              </p:cNvPr>
              <p:cNvCxnSpPr>
                <a:cxnSpLocks/>
                <a:stCxn id="30" idx="3"/>
                <a:endCxn id="1041" idx="1"/>
              </p:cNvCxnSpPr>
              <p:nvPr/>
            </p:nvCxnSpPr>
            <p:spPr>
              <a:xfrm>
                <a:off x="10074575" y="3587258"/>
                <a:ext cx="4044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46" name="Picture 6" descr="New standard for digital pathology on campus – Department of Pathology and  Laboratory Medicine – UW–Madison">
                <a:extLst>
                  <a:ext uri="{FF2B5EF4-FFF2-40B4-BE49-F238E27FC236}">
                    <a16:creationId xmlns:a16="http://schemas.microsoft.com/office/drawing/2014/main" id="{E3C0FDDE-F81B-65E5-99DF-28C895C17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84758" y="2075377"/>
                <a:ext cx="1915068" cy="122760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75" name="Groupe 1074">
            <a:extLst>
              <a:ext uri="{FF2B5EF4-FFF2-40B4-BE49-F238E27FC236}">
                <a16:creationId xmlns:a16="http://schemas.microsoft.com/office/drawing/2014/main" id="{6F62C54E-9E49-C3A8-3FF6-B8DBB773B208}"/>
              </a:ext>
            </a:extLst>
          </p:cNvPr>
          <p:cNvGrpSpPr/>
          <p:nvPr/>
        </p:nvGrpSpPr>
        <p:grpSpPr>
          <a:xfrm>
            <a:off x="1188954" y="2808411"/>
            <a:ext cx="9299573" cy="1682876"/>
            <a:chOff x="827974" y="3675686"/>
            <a:chExt cx="9299573" cy="1682876"/>
          </a:xfrm>
        </p:grpSpPr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35E7C1DB-709A-8A93-4517-E471960157BC}"/>
                </a:ext>
              </a:extLst>
            </p:cNvPr>
            <p:cNvSpPr/>
            <p:nvPr/>
          </p:nvSpPr>
          <p:spPr>
            <a:xfrm>
              <a:off x="827974" y="3675686"/>
              <a:ext cx="9215902" cy="168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77" name="Image 1076">
              <a:extLst>
                <a:ext uri="{FF2B5EF4-FFF2-40B4-BE49-F238E27FC236}">
                  <a16:creationId xmlns:a16="http://schemas.microsoft.com/office/drawing/2014/main" id="{9915509D-80D5-E55C-96B8-0A9EB544D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75" y="3675686"/>
              <a:ext cx="4813026" cy="1682876"/>
            </a:xfrm>
            <a:prstGeom prst="rect">
              <a:avLst/>
            </a:prstGeom>
          </p:spPr>
        </p:pic>
        <p:sp>
          <p:nvSpPr>
            <p:cNvPr id="1078" name="Flèche : droite 1077">
              <a:extLst>
                <a:ext uri="{FF2B5EF4-FFF2-40B4-BE49-F238E27FC236}">
                  <a16:creationId xmlns:a16="http://schemas.microsoft.com/office/drawing/2014/main" id="{0513F51A-3BA6-1E17-57EF-4D65CB992B0C}"/>
                </a:ext>
              </a:extLst>
            </p:cNvPr>
            <p:cNvSpPr/>
            <p:nvPr/>
          </p:nvSpPr>
          <p:spPr>
            <a:xfrm>
              <a:off x="5960254" y="4385912"/>
              <a:ext cx="1181493" cy="31652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1079" name="Groupe 1078">
              <a:extLst>
                <a:ext uri="{FF2B5EF4-FFF2-40B4-BE49-F238E27FC236}">
                  <a16:creationId xmlns:a16="http://schemas.microsoft.com/office/drawing/2014/main" id="{BC846F5C-BCCF-1057-7430-CC393781B087}"/>
                </a:ext>
              </a:extLst>
            </p:cNvPr>
            <p:cNvGrpSpPr/>
            <p:nvPr/>
          </p:nvGrpSpPr>
          <p:grpSpPr>
            <a:xfrm>
              <a:off x="7565322" y="3729787"/>
              <a:ext cx="2562225" cy="1628775"/>
              <a:chOff x="7565322" y="3729787"/>
              <a:chExt cx="2562225" cy="1628775"/>
            </a:xfrm>
          </p:grpSpPr>
          <p:grpSp>
            <p:nvGrpSpPr>
              <p:cNvPr id="1080" name="Groupe 1079">
                <a:extLst>
                  <a:ext uri="{FF2B5EF4-FFF2-40B4-BE49-F238E27FC236}">
                    <a16:creationId xmlns:a16="http://schemas.microsoft.com/office/drawing/2014/main" id="{03DDB4B1-2FBE-A9B5-68B5-5A7A6F898A86}"/>
                  </a:ext>
                </a:extLst>
              </p:cNvPr>
              <p:cNvGrpSpPr/>
              <p:nvPr/>
            </p:nvGrpSpPr>
            <p:grpSpPr>
              <a:xfrm>
                <a:off x="7565322" y="3729787"/>
                <a:ext cx="2562225" cy="1628775"/>
                <a:chOff x="8086935" y="3729787"/>
                <a:chExt cx="2562225" cy="1628775"/>
              </a:xfrm>
            </p:grpSpPr>
            <p:pic>
              <p:nvPicPr>
                <p:cNvPr id="1087" name="Picture 8" descr="256,949 Computer Monitor Illustrations &amp; Clip Art - iStock">
                  <a:extLst>
                    <a:ext uri="{FF2B5EF4-FFF2-40B4-BE49-F238E27FC236}">
                      <a16:creationId xmlns:a16="http://schemas.microsoft.com/office/drawing/2014/main" id="{91902C25-263A-066F-C502-8B9153D8B6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22" t="6910" r="10544" b="6710"/>
                <a:stretch/>
              </p:blipFill>
              <p:spPr bwMode="auto">
                <a:xfrm>
                  <a:off x="8086935" y="3729787"/>
                  <a:ext cx="2562225" cy="1628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8" name="Image 1087">
                  <a:extLst>
                    <a:ext uri="{FF2B5EF4-FFF2-40B4-BE49-F238E27FC236}">
                      <a16:creationId xmlns:a16="http://schemas.microsoft.com/office/drawing/2014/main" id="{C32F2525-2EEA-A02D-234F-9153084989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08170" y="3860573"/>
                  <a:ext cx="2333624" cy="1134463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sp>
            <p:nvSpPr>
              <p:cNvPr id="1081" name="Rectangle 1080">
                <a:extLst>
                  <a:ext uri="{FF2B5EF4-FFF2-40B4-BE49-F238E27FC236}">
                    <a16:creationId xmlns:a16="http://schemas.microsoft.com/office/drawing/2014/main" id="{C97A4FDA-8A75-1031-02C2-074E33ED5B53}"/>
                  </a:ext>
                </a:extLst>
              </p:cNvPr>
              <p:cNvSpPr/>
              <p:nvPr/>
            </p:nvSpPr>
            <p:spPr>
              <a:xfrm>
                <a:off x="9567863" y="3865187"/>
                <a:ext cx="319088" cy="457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1082" name="Rectangle 1081">
                <a:extLst>
                  <a:ext uri="{FF2B5EF4-FFF2-40B4-BE49-F238E27FC236}">
                    <a16:creationId xmlns:a16="http://schemas.microsoft.com/office/drawing/2014/main" id="{00F9183B-2483-2514-DE33-63EB085B3F98}"/>
                  </a:ext>
                </a:extLst>
              </p:cNvPr>
              <p:cNvSpPr/>
              <p:nvPr/>
            </p:nvSpPr>
            <p:spPr>
              <a:xfrm>
                <a:off x="7691508" y="3929956"/>
                <a:ext cx="228718" cy="80069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1083" name="Arc plein 1082">
                <a:extLst>
                  <a:ext uri="{FF2B5EF4-FFF2-40B4-BE49-F238E27FC236}">
                    <a16:creationId xmlns:a16="http://schemas.microsoft.com/office/drawing/2014/main" id="{E92D6B2F-34AC-B12A-0E31-7557926C53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0481" y="3834706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4" name="Arc plein 1083">
                <a:extLst>
                  <a:ext uri="{FF2B5EF4-FFF2-40B4-BE49-F238E27FC236}">
                    <a16:creationId xmlns:a16="http://schemas.microsoft.com/office/drawing/2014/main" id="{ACD178F2-4CAB-EDFF-F1DE-C297489887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667178" y="4928481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5" name="Arc plein 1084">
                <a:extLst>
                  <a:ext uri="{FF2B5EF4-FFF2-40B4-BE49-F238E27FC236}">
                    <a16:creationId xmlns:a16="http://schemas.microsoft.com/office/drawing/2014/main" id="{4D94DFBA-A434-A8B5-E36D-817204628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951454" y="3825628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6" name="Arc plein 1085">
                <a:extLst>
                  <a:ext uri="{FF2B5EF4-FFF2-40B4-BE49-F238E27FC236}">
                    <a16:creationId xmlns:a16="http://schemas.microsoft.com/office/drawing/2014/main" id="{A808838A-E474-FE13-879C-CA450B26A0B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958278" y="4928480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4949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89" name="Groupe 1088">
            <a:extLst>
              <a:ext uri="{FF2B5EF4-FFF2-40B4-BE49-F238E27FC236}">
                <a16:creationId xmlns:a16="http://schemas.microsoft.com/office/drawing/2014/main" id="{C57BCA95-3705-4DCE-9D19-FA8438D2CF43}"/>
              </a:ext>
            </a:extLst>
          </p:cNvPr>
          <p:cNvGrpSpPr/>
          <p:nvPr/>
        </p:nvGrpSpPr>
        <p:grpSpPr>
          <a:xfrm>
            <a:off x="9447201" y="4934563"/>
            <a:ext cx="2383844" cy="1689100"/>
            <a:chOff x="2533650" y="1619251"/>
            <a:chExt cx="2383844" cy="1689100"/>
          </a:xfrm>
        </p:grpSpPr>
        <p:pic>
          <p:nvPicPr>
            <p:cNvPr id="1090" name="Image 1089">
              <a:extLst>
                <a:ext uri="{FF2B5EF4-FFF2-40B4-BE49-F238E27FC236}">
                  <a16:creationId xmlns:a16="http://schemas.microsoft.com/office/drawing/2014/main" id="{BCB70FAB-F023-FA6F-D64D-E7FDE4968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533650" y="16192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091" name="Image 1090">
              <a:extLst>
                <a:ext uri="{FF2B5EF4-FFF2-40B4-BE49-F238E27FC236}">
                  <a16:creationId xmlns:a16="http://schemas.microsoft.com/office/drawing/2014/main" id="{853E848E-2525-7C9E-EF67-1F111B041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686050" y="17716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</p:pic>
        <p:pic>
          <p:nvPicPr>
            <p:cNvPr id="1092" name="Image 1091">
              <a:extLst>
                <a:ext uri="{FF2B5EF4-FFF2-40B4-BE49-F238E27FC236}">
                  <a16:creationId xmlns:a16="http://schemas.microsoft.com/office/drawing/2014/main" id="{2AB920A0-5DA8-7B1D-9D28-A181F2051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838450" y="19240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93" name="Image 1092">
              <a:extLst>
                <a:ext uri="{FF2B5EF4-FFF2-40B4-BE49-F238E27FC236}">
                  <a16:creationId xmlns:a16="http://schemas.microsoft.com/office/drawing/2014/main" id="{15DF5045-705E-B9EF-737A-626E97B7F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 rot="10800000">
              <a:off x="2990850" y="20764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1168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485"/>
          <a:stretch/>
        </p:blipFill>
        <p:spPr>
          <a:xfrm>
            <a:off x="6885536" y="0"/>
            <a:ext cx="7653798" cy="68247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105286" y="307571"/>
            <a:ext cx="540327" cy="491576"/>
          </a:xfrm>
          <a:prstGeom prst="rect">
            <a:avLst/>
          </a:prstGeom>
          <a:solidFill>
            <a:srgbClr val="31FF31">
              <a:alpha val="25882"/>
            </a:srgbClr>
          </a:solidFill>
          <a:ln>
            <a:solidFill>
              <a:srgbClr val="09F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19" y="2034822"/>
            <a:ext cx="1261981" cy="30665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95" y="2040919"/>
            <a:ext cx="1268078" cy="30604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7" y="2034822"/>
            <a:ext cx="1261981" cy="30665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34" y="2034822"/>
            <a:ext cx="1268078" cy="30543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86" y="2056192"/>
            <a:ext cx="1261981" cy="3054361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H="1">
            <a:off x="1064329" y="3140654"/>
            <a:ext cx="1261981" cy="1"/>
          </a:xfrm>
          <a:prstGeom prst="line">
            <a:avLst/>
          </a:prstGeom>
          <a:ln w="9525" cap="flat" cmpd="sng" algn="ctr">
            <a:solidFill>
              <a:schemeClr val="dk1">
                <a:alpha val="4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 flipV="1">
            <a:off x="2677198" y="3317053"/>
            <a:ext cx="1261981" cy="388400"/>
            <a:chOff x="2677198" y="3317053"/>
            <a:chExt cx="1261981" cy="388400"/>
          </a:xfrm>
        </p:grpSpPr>
        <p:sp>
          <p:nvSpPr>
            <p:cNvPr id="14" name="Rectangle 13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Plus 14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oins 15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e 39"/>
          <p:cNvGrpSpPr/>
          <p:nvPr/>
        </p:nvGrpSpPr>
        <p:grpSpPr>
          <a:xfrm flipV="1">
            <a:off x="3998064" y="3315096"/>
            <a:ext cx="1261981" cy="388400"/>
            <a:chOff x="2677198" y="3317053"/>
            <a:chExt cx="1261981" cy="388400"/>
          </a:xfrm>
        </p:grpSpPr>
        <p:sp>
          <p:nvSpPr>
            <p:cNvPr id="41" name="Rectangle 4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Plus 4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Moins 4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e 44"/>
          <p:cNvGrpSpPr/>
          <p:nvPr/>
        </p:nvGrpSpPr>
        <p:grpSpPr>
          <a:xfrm flipV="1">
            <a:off x="5341089" y="3296046"/>
            <a:ext cx="1261981" cy="388400"/>
            <a:chOff x="2677198" y="3317053"/>
            <a:chExt cx="1261981" cy="388400"/>
          </a:xfrm>
        </p:grpSpPr>
        <p:sp>
          <p:nvSpPr>
            <p:cNvPr id="46" name="Rectangle 4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7" name="Connecteur droit 4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Plus 4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Moins 4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e 49"/>
          <p:cNvGrpSpPr/>
          <p:nvPr/>
        </p:nvGrpSpPr>
        <p:grpSpPr>
          <a:xfrm flipV="1">
            <a:off x="6655249" y="3313139"/>
            <a:ext cx="1261981" cy="388400"/>
            <a:chOff x="2677198" y="3317053"/>
            <a:chExt cx="1261981" cy="388400"/>
          </a:xfrm>
        </p:grpSpPr>
        <p:sp>
          <p:nvSpPr>
            <p:cNvPr id="51" name="Rectangle 5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2" name="Connecteur droit 5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Plus 5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Moins 5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e 54"/>
          <p:cNvGrpSpPr/>
          <p:nvPr/>
        </p:nvGrpSpPr>
        <p:grpSpPr>
          <a:xfrm flipV="1">
            <a:off x="7997343" y="3314712"/>
            <a:ext cx="1261981" cy="388400"/>
            <a:chOff x="2677198" y="3317053"/>
            <a:chExt cx="1261981" cy="388400"/>
          </a:xfrm>
        </p:grpSpPr>
        <p:sp>
          <p:nvSpPr>
            <p:cNvPr id="56" name="Rectangle 5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7" name="Connecteur droit 5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Plus 5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Moins 5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056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0754" y="2789382"/>
            <a:ext cx="2876550" cy="6952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>
                <a:solidFill>
                  <a:schemeClr val="tx1"/>
                </a:solidFill>
              </a:rPr>
              <a:t>Extract</a:t>
            </a:r>
            <a:r>
              <a:rPr lang="fr-BE" b="1" dirty="0">
                <a:solidFill>
                  <a:schemeClr val="tx1"/>
                </a:solidFill>
              </a:rPr>
              <a:t> </a:t>
            </a:r>
            <a:r>
              <a:rPr lang="fr-BE" b="1" dirty="0" err="1">
                <a:solidFill>
                  <a:schemeClr val="tx1"/>
                </a:solidFill>
              </a:rPr>
              <a:t>features</a:t>
            </a:r>
            <a:r>
              <a:rPr lang="fr-BE" b="1" dirty="0">
                <a:solidFill>
                  <a:schemeClr val="tx1"/>
                </a:solidFill>
              </a:rPr>
              <a:t> </a:t>
            </a:r>
            <a:r>
              <a:rPr lang="fr-BE" dirty="0">
                <a:solidFill>
                  <a:schemeClr val="tx1"/>
                </a:solidFill>
              </a:rPr>
              <a:t>for </a:t>
            </a:r>
            <a:r>
              <a:rPr lang="fr-BE" dirty="0" err="1">
                <a:solidFill>
                  <a:schemeClr val="tx1"/>
                </a:solidFill>
              </a:rPr>
              <a:t>left</a:t>
            </a:r>
            <a:r>
              <a:rPr lang="fr-BE" dirty="0">
                <a:solidFill>
                  <a:schemeClr val="tx1"/>
                </a:solidFill>
              </a:rPr>
              <a:t>-out </a:t>
            </a:r>
            <a:r>
              <a:rPr lang="fr-BE" dirty="0" err="1">
                <a:solidFill>
                  <a:schemeClr val="tx1"/>
                </a:solidFill>
              </a:rPr>
              <a:t>task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blipFill>
                <a:blip r:embed="rId6"/>
                <a:stretch>
                  <a:fillRect b="-9615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flipH="1">
            <a:off x="1447800" y="1789257"/>
            <a:ext cx="203200" cy="23241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Train in multi-</a:t>
                </a:r>
                <a:r>
                  <a:rPr lang="fr-BE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task</a:t>
                </a:r>
                <a:r>
                  <a:rPr lang="fr-BE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shared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:r>
                  <a:rPr lang="en-GB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hyperparameters</a:t>
                </a:r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BE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Produces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pre-trained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model</a:t>
                </a:r>
                <a14:m>
                  <m:oMath xmlns:m="http://schemas.openxmlformats.org/officeDocument/2006/math">
                    <m:r>
                      <a:rPr lang="fr-BE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𝑀𝑇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blipFill>
                <a:blip r:embed="rId8"/>
                <a:stretch>
                  <a:fillRect b="-490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𝑀𝑇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blipFill>
                <a:blip r:embed="rId10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blipFill>
                <a:blip r:embed="rId12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èche droite 16"/>
          <p:cNvSpPr/>
          <p:nvPr/>
        </p:nvSpPr>
        <p:spPr>
          <a:xfrm>
            <a:off x="1657350" y="1484457"/>
            <a:ext cx="2514600" cy="152400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4622186" y="2936534"/>
            <a:ext cx="975438" cy="158232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6120816" y="1716264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8054974" y="1689123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6113461" y="3681557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8053128" y="3685445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blipFill>
                <a:blip r:embed="rId13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fr-BE" b="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1779830" y="348465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(1)</a:t>
            </a:r>
            <a:endParaRPr lang="en-GB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8458930" y="314554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(2)</a:t>
            </a:r>
            <a:endParaRPr lang="en-GB" b="1" dirty="0"/>
          </a:p>
        </p:txBody>
      </p:sp>
      <p:sp>
        <p:nvSpPr>
          <p:cNvPr id="27" name="Rectangle 26"/>
          <p:cNvSpPr/>
          <p:nvPr/>
        </p:nvSpPr>
        <p:spPr>
          <a:xfrm>
            <a:off x="4067175" y="5154696"/>
            <a:ext cx="3105150" cy="846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a SVM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-out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generated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èche droite 27"/>
          <p:cNvSpPr/>
          <p:nvPr/>
        </p:nvSpPr>
        <p:spPr>
          <a:xfrm rot="5400000">
            <a:off x="5576315" y="4825729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038600" y="5631801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/>
              <a:t>(3)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7717112" y="5154696"/>
            <a:ext cx="2435227" cy="886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fr-BE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transfer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validation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èche droite 30"/>
          <p:cNvSpPr/>
          <p:nvPr/>
        </p:nvSpPr>
        <p:spPr>
          <a:xfrm rot="5400000">
            <a:off x="8215481" y="4832480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èche droite 31"/>
          <p:cNvSpPr/>
          <p:nvPr/>
        </p:nvSpPr>
        <p:spPr>
          <a:xfrm>
            <a:off x="7248561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èche droite 32"/>
          <p:cNvSpPr/>
          <p:nvPr/>
        </p:nvSpPr>
        <p:spPr>
          <a:xfrm>
            <a:off x="10282149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640875" y="5718716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/>
              <a:t>(4)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10804273" y="5269491"/>
            <a:ext cx="103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b="1" dirty="0"/>
              <a:t>Transfer score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b="1" dirty="0"/>
                  <a:t>INPUT:</a:t>
                </a:r>
                <a:r>
                  <a:rPr lang="fr-BE" dirty="0"/>
                  <a:t> a </a:t>
                </a:r>
                <a:r>
                  <a:rPr lang="fr-BE" dirty="0" err="1"/>
                  <a:t>left</a:t>
                </a:r>
                <a:r>
                  <a:rPr lang="fr-BE" dirty="0"/>
                  <a:t> out </a:t>
                </a:r>
                <a:r>
                  <a:rPr lang="fr-BE" dirty="0" err="1"/>
                  <a:t>task</a:t>
                </a:r>
                <a:r>
                  <a:rPr lang="fr-B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fr-BE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, a random seed, a combination 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HP, and a shared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b="1" dirty="0"/>
                  <a:t>OUTPUT</a:t>
                </a:r>
                <a:r>
                  <a:rPr lang="en-GB" dirty="0"/>
                  <a:t>: an transfer evaluation score (computed on left out task validation set)</a:t>
                </a: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blipFill>
                <a:blip r:embed="rId15"/>
                <a:stretch>
                  <a:fillRect l="-48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26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BE" dirty="0">
                    <a:solidFill>
                      <a:schemeClr val="tx1"/>
                    </a:solidFill>
                  </a:rPr>
                  <a:t>Transfer </a:t>
                </a:r>
                <a:r>
                  <a:rPr lang="fr-BE" dirty="0" err="1">
                    <a:solidFill>
                      <a:schemeClr val="tx1"/>
                    </a:solidFill>
                  </a:rPr>
                  <a:t>protocol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with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pre-trained</a:t>
                </a:r>
                <a:r>
                  <a:rPr lang="fr-BE" dirty="0">
                    <a:solidFill>
                      <a:schemeClr val="tx1"/>
                    </a:solidFill>
                  </a:rPr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 (the model </a:t>
                </a:r>
                <a:r>
                  <a:rPr lang="fr-BE" dirty="0" err="1">
                    <a:solidFill>
                      <a:schemeClr val="tx1"/>
                    </a:solidFill>
                  </a:rPr>
                  <a:t>trained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with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). </a:t>
                </a: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blipFill>
                <a:blip r:embed="rId2"/>
                <a:stretch>
                  <a:fillRect l="-262" r="-26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9087582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9087582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695" r="-298333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01695" r="-298333" b="-3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5" t="-198333" r="-5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95" t="-198333" r="-4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98333" r="-2983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blipFill>
                <a:blip r:embed="rId4"/>
                <a:stretch>
                  <a:fillRect l="-19149" r="-17021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blipFill>
                <a:blip r:embed="rId5"/>
                <a:stretch>
                  <a:fillRect l="-21739" r="-652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3311126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blipFill>
                <a:blip r:embed="rId6"/>
                <a:stretch>
                  <a:fillRect l="-18182" r="-5455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  <a:blipFill>
                <a:blip r:embed="rId7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dirty="0"/>
                  <a:t>Rank matrix </a:t>
                </a:r>
              </a:p>
              <a:p>
                <a:pPr algn="ctr"/>
                <a:r>
                  <a:rPr lang="fr-BE" sz="1400" dirty="0"/>
                  <a:t>(</a:t>
                </a:r>
                <a:r>
                  <a:rPr lang="fr-BE" sz="1400" dirty="0" err="1"/>
                  <a:t>with</a:t>
                </a:r>
                <a:r>
                  <a:rPr lang="fr-BE" sz="1400" dirty="0"/>
                  <a:t> </a:t>
                </a:r>
                <a:r>
                  <a:rPr lang="fr-BE" sz="1400" dirty="0" err="1"/>
                  <a:t>task</a:t>
                </a:r>
                <a:r>
                  <a:rPr lang="fr-BE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sz="1400" dirty="0"/>
                  <a:t> ignored)</a:t>
                </a:r>
                <a:endParaRPr lang="en-GB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blipFill>
                <a:blip r:embed="rId9"/>
                <a:stretch>
                  <a:fillRect t="-6250"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fr-BE" dirty="0">
                    <a:solidFill>
                      <a:schemeClr val="tx1"/>
                    </a:solidFill>
                  </a:rPr>
                  <a:t>Best </a:t>
                </a:r>
                <a:r>
                  <a:rPr lang="fr-BE" dirty="0" err="1">
                    <a:solidFill>
                      <a:schemeClr val="tx1"/>
                    </a:solidFill>
                  </a:rPr>
                  <a:t>hyperparameters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combination</a:t>
                </a:r>
                <a:r>
                  <a:rPr lang="fr-BE" dirty="0">
                    <a:solidFill>
                      <a:schemeClr val="tx1"/>
                    </a:solidFill>
                  </a:rPr>
                  <a:t> for </a:t>
                </a:r>
                <a:r>
                  <a:rPr lang="fr-BE" dirty="0" err="1">
                    <a:solidFill>
                      <a:schemeClr val="tx1"/>
                    </a:solidFill>
                  </a:rPr>
                  <a:t>left</a:t>
                </a:r>
                <a:r>
                  <a:rPr lang="fr-BE" dirty="0">
                    <a:solidFill>
                      <a:schemeClr val="tx1"/>
                    </a:solidFill>
                  </a:rPr>
                  <a:t>-out </a:t>
                </a:r>
                <a:r>
                  <a:rPr lang="fr-BE" dirty="0" err="1">
                    <a:solidFill>
                      <a:schemeClr val="tx1"/>
                    </a:solidFill>
                  </a:rPr>
                  <a:t>task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blipFill>
                <a:blip r:embed="rId10"/>
                <a:stretch>
                  <a:fillRect l="-2122" t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BE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BE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blipFill>
                <a:blip r:embed="rId11"/>
                <a:stretch>
                  <a:fillRect l="-1274" t="-2667" r="-2229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dirty="0">
                    <a:solidFill>
                      <a:schemeClr val="tx1"/>
                    </a:solidFill>
                  </a:rPr>
                  <a:t>Final </a:t>
                </a:r>
                <a:r>
                  <a:rPr lang="fr-BE" dirty="0" err="1">
                    <a:solidFill>
                      <a:schemeClr val="tx1"/>
                    </a:solidFill>
                  </a:rPr>
                  <a:t>evaluation</a:t>
                </a:r>
                <a:r>
                  <a:rPr lang="fr-BE" dirty="0">
                    <a:solidFill>
                      <a:schemeClr val="tx1"/>
                    </a:solidFill>
                  </a:rPr>
                  <a:t> on the test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for comparison to other approaches. </a:t>
                </a: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blipFill>
                <a:blip r:embed="rId12"/>
                <a:stretch>
                  <a:fillRect t="-1984" r="-4403" b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èche droite 50"/>
          <p:cNvSpPr/>
          <p:nvPr/>
        </p:nvSpPr>
        <p:spPr>
          <a:xfrm>
            <a:off x="633128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èche droite 51"/>
          <p:cNvSpPr/>
          <p:nvPr/>
        </p:nvSpPr>
        <p:spPr>
          <a:xfrm>
            <a:off x="938640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12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556EFCC-DC3B-EB6A-1788-0A2A1DDBFE02}"/>
              </a:ext>
            </a:extLst>
          </p:cNvPr>
          <p:cNvSpPr/>
          <p:nvPr/>
        </p:nvSpPr>
        <p:spPr>
          <a:xfrm>
            <a:off x="709405" y="1854539"/>
            <a:ext cx="3258590" cy="3148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BE" sz="1600" b="1" dirty="0">
                <a:solidFill>
                  <a:schemeClr val="tx1"/>
                </a:solidFill>
              </a:rPr>
              <a:t>Segment </a:t>
            </a:r>
            <a:r>
              <a:rPr lang="fr-BE" sz="1600" b="1" dirty="0" err="1">
                <a:solidFill>
                  <a:schemeClr val="tx1"/>
                </a:solidFill>
              </a:rPr>
              <a:t>cell</a:t>
            </a:r>
            <a:r>
              <a:rPr lang="fr-BE" sz="1600" b="1" dirty="0">
                <a:solidFill>
                  <a:schemeClr val="tx1"/>
                </a:solidFill>
              </a:rPr>
              <a:t> and </a:t>
            </a:r>
            <a:r>
              <a:rPr lang="fr-BE" sz="1600" b="1" dirty="0" err="1">
                <a:solidFill>
                  <a:schemeClr val="tx1"/>
                </a:solidFill>
              </a:rPr>
              <a:t>aggregates</a:t>
            </a:r>
            <a:endParaRPr lang="fr-BE" sz="1600" b="1" dirty="0">
              <a:solidFill>
                <a:schemeClr val="tx1"/>
              </a:solidFill>
            </a:endParaRPr>
          </a:p>
          <a:p>
            <a:pPr algn="ctr"/>
            <a:r>
              <a:rPr lang="fr-BE" sz="1600" dirty="0">
                <a:solidFill>
                  <a:schemeClr val="tx1"/>
                </a:solidFill>
              </a:rPr>
              <a:t>(self-</a:t>
            </a:r>
            <a:r>
              <a:rPr lang="fr-BE" sz="1600" dirty="0" err="1">
                <a:solidFill>
                  <a:schemeClr val="tx1"/>
                </a:solidFill>
              </a:rPr>
              <a:t>trained</a:t>
            </a:r>
            <a:r>
              <a:rPr lang="fr-BE" sz="1600" dirty="0">
                <a:solidFill>
                  <a:schemeClr val="tx1"/>
                </a:solidFill>
              </a:rPr>
              <a:t> model)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BA259FF-4518-200A-93A1-9AD31192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92" y="2429425"/>
            <a:ext cx="2570526" cy="24080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2AC1C12-63D6-795E-0442-BBE75E74845C}"/>
              </a:ext>
            </a:extLst>
          </p:cNvPr>
          <p:cNvSpPr/>
          <p:nvPr/>
        </p:nvSpPr>
        <p:spPr>
          <a:xfrm>
            <a:off x="4577594" y="1854539"/>
            <a:ext cx="3258590" cy="3148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BE" sz="1600" b="1" dirty="0" err="1">
                <a:solidFill>
                  <a:schemeClr val="tx1"/>
                </a:solidFill>
              </a:rPr>
              <a:t>Nuclei</a:t>
            </a:r>
            <a:r>
              <a:rPr lang="fr-BE" sz="1600" b="1" dirty="0">
                <a:solidFill>
                  <a:schemeClr val="tx1"/>
                </a:solidFill>
              </a:rPr>
              <a:t> </a:t>
            </a:r>
            <a:r>
              <a:rPr lang="fr-BE" sz="1600" b="1" dirty="0" err="1">
                <a:solidFill>
                  <a:schemeClr val="tx1"/>
                </a:solidFill>
              </a:rPr>
              <a:t>detection</a:t>
            </a:r>
            <a:endParaRPr lang="fr-BE" sz="1600" b="1" dirty="0">
              <a:solidFill>
                <a:schemeClr val="tx1"/>
              </a:solidFill>
            </a:endParaRPr>
          </a:p>
          <a:p>
            <a:pPr algn="ctr"/>
            <a:r>
              <a:rPr lang="fr-BE" sz="1600" dirty="0">
                <a:solidFill>
                  <a:schemeClr val="tx1"/>
                </a:solidFill>
              </a:rPr>
              <a:t>(</a:t>
            </a:r>
            <a:r>
              <a:rPr lang="fr-BE" sz="1600" dirty="0" err="1">
                <a:solidFill>
                  <a:schemeClr val="tx1"/>
                </a:solidFill>
              </a:rPr>
              <a:t>Stardist</a:t>
            </a:r>
            <a:r>
              <a:rPr lang="fr-BE" sz="1600" dirty="0">
                <a:solidFill>
                  <a:schemeClr val="tx1"/>
                </a:solidFill>
              </a:rPr>
              <a:t>, </a:t>
            </a:r>
            <a:r>
              <a:rPr lang="fr-BE" sz="1600" b="0" i="0" dirty="0">
                <a:solidFill>
                  <a:srgbClr val="24292F"/>
                </a:solidFill>
                <a:effectLst/>
                <a:latin typeface="-apple-system"/>
              </a:rPr>
              <a:t>Schmidt et </a:t>
            </a:r>
            <a:r>
              <a:rPr lang="fr-BE" sz="1600" b="0" i="1" dirty="0">
                <a:solidFill>
                  <a:srgbClr val="24292F"/>
                </a:solidFill>
                <a:effectLst/>
                <a:latin typeface="-apple-system"/>
              </a:rPr>
              <a:t>al.</a:t>
            </a:r>
            <a:r>
              <a:rPr lang="fr-BE" sz="1600" b="0" i="0" dirty="0">
                <a:solidFill>
                  <a:srgbClr val="24292F"/>
                </a:solidFill>
                <a:effectLst/>
                <a:latin typeface="-apple-system"/>
              </a:rPr>
              <a:t> 2018</a:t>
            </a:r>
            <a:r>
              <a:rPr lang="fr-BE" sz="1600" dirty="0">
                <a:solidFill>
                  <a:schemeClr val="tx1"/>
                </a:solidFill>
              </a:rPr>
              <a:t>)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9954DE4-5FF5-FA45-31EE-4B6BA41FC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54" y="2436530"/>
            <a:ext cx="2582237" cy="2400971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0637078-6A00-0CE5-7B93-7A2A9AE08E19}"/>
              </a:ext>
            </a:extLst>
          </p:cNvPr>
          <p:cNvCxnSpPr>
            <a:stCxn id="25" idx="3"/>
          </p:cNvCxnSpPr>
          <p:nvPr/>
        </p:nvCxnSpPr>
        <p:spPr>
          <a:xfrm>
            <a:off x="3967995" y="3429000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13714B2-6F04-07E8-9BCF-4EC3113CF2B5}"/>
              </a:ext>
            </a:extLst>
          </p:cNvPr>
          <p:cNvCxnSpPr>
            <a:stCxn id="27" idx="3"/>
            <a:endCxn id="31" idx="1"/>
          </p:cNvCxnSpPr>
          <p:nvPr/>
        </p:nvCxnSpPr>
        <p:spPr>
          <a:xfrm>
            <a:off x="7836184" y="3429000"/>
            <a:ext cx="53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6882A44-DCE6-C36B-A45F-25E65891C42C}"/>
              </a:ext>
            </a:extLst>
          </p:cNvPr>
          <p:cNvSpPr/>
          <p:nvPr/>
        </p:nvSpPr>
        <p:spPr>
          <a:xfrm>
            <a:off x="8366623" y="1854539"/>
            <a:ext cx="3258590" cy="3148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BE" sz="1600" b="1" dirty="0" err="1">
                <a:solidFill>
                  <a:schemeClr val="tx1"/>
                </a:solidFill>
              </a:rPr>
              <a:t>Nuclei</a:t>
            </a:r>
            <a:r>
              <a:rPr lang="fr-BE" sz="1600" b="1" dirty="0">
                <a:solidFill>
                  <a:schemeClr val="tx1"/>
                </a:solidFill>
              </a:rPr>
              <a:t> classification</a:t>
            </a:r>
          </a:p>
          <a:p>
            <a:pPr algn="ctr"/>
            <a:r>
              <a:rPr lang="fr-BE" sz="1600" dirty="0">
                <a:solidFill>
                  <a:schemeClr val="tx1"/>
                </a:solidFill>
              </a:rPr>
              <a:t>(multi-</a:t>
            </a:r>
            <a:r>
              <a:rPr lang="fr-BE" sz="1600" dirty="0" err="1">
                <a:solidFill>
                  <a:schemeClr val="tx1"/>
                </a:solidFill>
              </a:rPr>
              <a:t>task</a:t>
            </a:r>
            <a:r>
              <a:rPr lang="fr-BE" sz="1600" dirty="0">
                <a:solidFill>
                  <a:schemeClr val="tx1"/>
                </a:solidFill>
              </a:rPr>
              <a:t> </a:t>
            </a:r>
            <a:r>
              <a:rPr lang="fr-BE" sz="1600" dirty="0" err="1">
                <a:solidFill>
                  <a:schemeClr val="tx1"/>
                </a:solidFill>
              </a:rPr>
              <a:t>pre-trained</a:t>
            </a:r>
            <a:r>
              <a:rPr lang="fr-BE" sz="1600" dirty="0">
                <a:solidFill>
                  <a:schemeClr val="tx1"/>
                </a:solidFill>
              </a:rPr>
              <a:t> model)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1B3C07B6-9EA6-B4DD-0F9A-94C6556D3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893" y="2424950"/>
            <a:ext cx="2699054" cy="24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5343525" y="3122288"/>
            <a:ext cx="3414712" cy="227555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/>
              <a:t>Warm-up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1" y="77891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(I) / warm-up phase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16F927B-C56F-7E0C-BD56-E8457F4D74FB}"/>
              </a:ext>
            </a:extLst>
          </p:cNvPr>
          <p:cNvGrpSpPr/>
          <p:nvPr/>
        </p:nvGrpSpPr>
        <p:grpSpPr>
          <a:xfrm>
            <a:off x="378442" y="4035769"/>
            <a:ext cx="2228850" cy="1362075"/>
            <a:chOff x="1028700" y="3429000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/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1FF0EB5-E7EA-14F1-E88B-EA0FE61A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074" y="3886200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EF22F8F3-F4DD-EF89-D027-1C60138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33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C507B13D-7830-59BC-11E2-966ACE68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556" y="3875088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E26B18B1-FD3F-741B-826B-CE265F7C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225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D9803F-51B2-1B87-114D-4642BA05100F}"/>
                  </a:ext>
                </a:extLst>
              </p:cNvPr>
              <p:cNvSpPr/>
              <p:nvPr/>
            </p:nvSpPr>
            <p:spPr>
              <a:xfrm>
                <a:off x="4338286" y="2411090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D9803F-51B2-1B87-114D-4642BA051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86" y="2411090"/>
                <a:ext cx="933450" cy="609600"/>
              </a:xfrm>
              <a:prstGeom prst="rect">
                <a:avLst/>
              </a:prstGeom>
              <a:blipFill>
                <a:blip r:embed="rId1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56D5B14-C169-CE5F-3B4C-E23D4453ED8A}"/>
              </a:ext>
            </a:extLst>
          </p:cNvPr>
          <p:cNvSpPr/>
          <p:nvPr/>
        </p:nvSpPr>
        <p:spPr>
          <a:xfrm>
            <a:off x="6031706" y="4431401"/>
            <a:ext cx="203835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Supervised</a:t>
            </a:r>
            <a:r>
              <a:rPr lang="fr-BE" dirty="0"/>
              <a:t> training </a:t>
            </a:r>
            <a:r>
              <a:rPr lang="fr-BE" sz="1400" dirty="0"/>
              <a:t>(for W </a:t>
            </a:r>
            <a:r>
              <a:rPr lang="fr-BE" sz="1400" dirty="0" err="1"/>
              <a:t>epochs</a:t>
            </a:r>
            <a:r>
              <a:rPr lang="fr-BE" sz="1400" dirty="0"/>
              <a:t>)</a:t>
            </a:r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E27317-054C-F088-C510-116DFDB02CF4}"/>
                  </a:ext>
                </a:extLst>
              </p:cNvPr>
              <p:cNvSpPr/>
              <p:nvPr/>
            </p:nvSpPr>
            <p:spPr>
              <a:xfrm>
                <a:off x="8910462" y="5430560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E27317-054C-F088-C510-116DFDB02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462" y="5430560"/>
                <a:ext cx="933450" cy="609600"/>
              </a:xfrm>
              <a:prstGeom prst="rect">
                <a:avLst/>
              </a:prstGeom>
              <a:blipFill>
                <a:blip r:embed="rId13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Multiplication 46"/>
          <p:cNvSpPr/>
          <p:nvPr/>
        </p:nvSpPr>
        <p:spPr>
          <a:xfrm>
            <a:off x="378442" y="1976412"/>
            <a:ext cx="2228850" cy="2370508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lèche à angle droit 54"/>
          <p:cNvSpPr/>
          <p:nvPr/>
        </p:nvSpPr>
        <p:spPr>
          <a:xfrm rot="5400000">
            <a:off x="4854422" y="3060288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Flèche à angle droit 55"/>
          <p:cNvSpPr/>
          <p:nvPr/>
        </p:nvSpPr>
        <p:spPr>
          <a:xfrm rot="10800000" flipH="1">
            <a:off x="8830026" y="4868655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Flèche droite 57"/>
          <p:cNvSpPr/>
          <p:nvPr/>
        </p:nvSpPr>
        <p:spPr>
          <a:xfrm>
            <a:off x="2839465" y="4679742"/>
            <a:ext cx="2997642" cy="188913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8143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Pre-trained</a:t>
                </a:r>
              </a:p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 </a:t>
                </a:r>
              </a:p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on source </a:t>
                </a:r>
                <a:r>
                  <a:rPr lang="fr-BE" sz="1600" dirty="0" err="1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task</a:t>
                </a:r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535216" y="2743406"/>
            <a:ext cx="1281934" cy="118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err="1">
                <a:solidFill>
                  <a:schemeClr val="tx1"/>
                </a:solidFill>
                <a:latin typeface="LM Sans 17" panose="00000500000000000000" pitchFamily="50" charset="0"/>
              </a:rPr>
              <a:t>Dimens</a:t>
            </a:r>
            <a:r>
              <a:rPr lang="fr-BE" sz="1600" dirty="0">
                <a:solidFill>
                  <a:schemeClr val="tx1"/>
                </a:solidFill>
                <a:latin typeface="LM Sans 17" panose="00000500000000000000" pitchFamily="50" charset="0"/>
              </a:rPr>
              <a:t>. </a:t>
            </a:r>
            <a:r>
              <a:rPr lang="fr-BE" sz="1600" dirty="0" err="1">
                <a:solidFill>
                  <a:schemeClr val="tx1"/>
                </a:solidFill>
                <a:latin typeface="LM Sans 17" panose="00000500000000000000" pitchFamily="50" charset="0"/>
              </a:rPr>
              <a:t>reduction</a:t>
            </a:r>
            <a:endParaRPr lang="fr-BE" sz="1600" dirty="0">
              <a:solidFill>
                <a:schemeClr val="tx1"/>
              </a:solidFill>
              <a:latin typeface="LM Sans 17" panose="00000500000000000000" pitchFamily="50" charset="0"/>
            </a:endParaRPr>
          </a:p>
        </p:txBody>
      </p:sp>
      <p:sp>
        <p:nvSpPr>
          <p:cNvPr id="6" name="Accolade ouvrante 5"/>
          <p:cNvSpPr>
            <a:spLocks/>
          </p:cNvSpPr>
          <p:nvPr/>
        </p:nvSpPr>
        <p:spPr>
          <a:xfrm rot="16200000">
            <a:off x="6243119" y="1910348"/>
            <a:ext cx="233501" cy="504464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 dirty="0">
              <a:latin typeface="LM Roman 10" panose="00000500000000000000" pitchFamily="50" charset="0"/>
            </a:endParaRPr>
          </a:p>
        </p:txBody>
      </p:sp>
      <p:sp>
        <p:nvSpPr>
          <p:cNvPr id="7" name="ZoneTexte 8"/>
          <p:cNvSpPr txBox="1"/>
          <p:nvPr/>
        </p:nvSpPr>
        <p:spPr>
          <a:xfrm>
            <a:off x="5127518" y="4617713"/>
            <a:ext cx="24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err="1">
                <a:latin typeface="LM Sans 17" panose="00000500000000000000" pitchFamily="50" charset="0"/>
              </a:rPr>
              <a:t>Features</a:t>
            </a:r>
            <a:r>
              <a:rPr lang="fr-BE" b="1" dirty="0">
                <a:latin typeface="LM Sans 17" panose="00000500000000000000" pitchFamily="50" charset="0"/>
              </a:rPr>
              <a:t> extraction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816101" y="2742563"/>
            <a:ext cx="1165860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>
                <a:solidFill>
                  <a:schemeClr val="tx1"/>
                </a:solidFill>
                <a:latin typeface="LM Sans 17" panose="00000500000000000000" pitchFamily="50" charset="0"/>
              </a:rPr>
              <a:t>Classifier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8878244" y="3333113"/>
            <a:ext cx="876097" cy="7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12"/>
          <p:cNvSpPr txBox="1"/>
          <p:nvPr/>
        </p:nvSpPr>
        <p:spPr>
          <a:xfrm>
            <a:off x="9659541" y="4623705"/>
            <a:ext cx="20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>
                <a:latin typeface="LM Sans 17" panose="00000500000000000000" pitchFamily="50" charset="0"/>
              </a:rPr>
              <a:t>Classification</a:t>
            </a:r>
          </a:p>
        </p:txBody>
      </p:sp>
      <p:sp>
        <p:nvSpPr>
          <p:cNvPr id="11" name="Accolade ouvrante 10"/>
          <p:cNvSpPr/>
          <p:nvPr/>
        </p:nvSpPr>
        <p:spPr>
          <a:xfrm rot="16200000">
            <a:off x="10329172" y="3464214"/>
            <a:ext cx="233501" cy="193691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>
              <a:latin typeface="LM Roman 10" panose="00000500000000000000" pitchFamily="50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062599" y="3333113"/>
            <a:ext cx="141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1088855" y="3348092"/>
            <a:ext cx="262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20"/>
              <p:cNvSpPr txBox="1"/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BE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4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blipFill>
                <a:blip r:embed="rId3"/>
                <a:stretch>
                  <a:fillRect t="-5000" r="-1875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6" y="1864962"/>
            <a:ext cx="1421233" cy="11380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90" y="1864962"/>
            <a:ext cx="1050682" cy="113809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r="12998"/>
          <a:stretch/>
        </p:blipFill>
        <p:spPr>
          <a:xfrm>
            <a:off x="1249862" y="3849400"/>
            <a:ext cx="1062681" cy="11380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H="1">
            <a:off x="1775202" y="3136173"/>
            <a:ext cx="6342" cy="529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481087" y="3367629"/>
            <a:ext cx="1337965" cy="108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31"/>
          <p:cNvSpPr txBox="1"/>
          <p:nvPr/>
        </p:nvSpPr>
        <p:spPr>
          <a:xfrm>
            <a:off x="438456" y="3049034"/>
            <a:ext cx="139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400" dirty="0" err="1">
                <a:latin typeface="LM Sans 17" panose="00000500000000000000" pitchFamily="50" charset="0"/>
              </a:rPr>
              <a:t>resized</a:t>
            </a:r>
            <a:r>
              <a:rPr lang="fr-BE" sz="1400" dirty="0">
                <a:latin typeface="LM Sans 17" panose="00000500000000000000" pitchFamily="50" charset="0"/>
              </a:rPr>
              <a:t> </a:t>
            </a:r>
            <a:r>
              <a:rPr lang="fr-BE" sz="1400" dirty="0" err="1">
                <a:latin typeface="LM Sans 17" panose="00000500000000000000" pitchFamily="50" charset="0"/>
              </a:rPr>
              <a:t>centered</a:t>
            </a:r>
            <a:endParaRPr lang="fr-BE" sz="1400" dirty="0">
              <a:latin typeface="LM Sans 17" panose="00000500000000000000" pitchFamily="50" charset="0"/>
            </a:endParaRPr>
          </a:p>
          <a:p>
            <a:pPr algn="ctr"/>
            <a:r>
              <a:rPr lang="fr-BE" sz="1400" dirty="0">
                <a:latin typeface="LM Sans 17" panose="00000500000000000000" pitchFamily="50" charset="0"/>
              </a:rPr>
              <a:t>maximum</a:t>
            </a:r>
          </a:p>
          <a:p>
            <a:pPr algn="ctr"/>
            <a:r>
              <a:rPr lang="fr-BE" sz="1400" dirty="0">
                <a:latin typeface="LM Sans 17" panose="00000500000000000000" pitchFamily="50" charset="0"/>
              </a:rPr>
              <a:t>square </a:t>
            </a:r>
            <a:r>
              <a:rPr lang="fr-BE" sz="1400" dirty="0" err="1">
                <a:latin typeface="LM Sans 17" panose="00000500000000000000" pitchFamily="50" charset="0"/>
              </a:rPr>
              <a:t>crop</a:t>
            </a:r>
            <a:endParaRPr lang="fr-BE" sz="1400" dirty="0">
              <a:latin typeface="LM Sans 17" panose="00000500000000000000" pitchFamily="50" charset="0"/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4692595" y="22965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b="1" dirty="0">
              <a:latin typeface="LM Sans 17" panose="00000500000000000000" pitchFamily="50" charset="0"/>
            </a:endParaRPr>
          </a:p>
          <a:p>
            <a:endParaRPr lang="fr-BE" b="1" dirty="0">
              <a:latin typeface="LM Sans 17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37"/>
              <p:cNvSpPr txBox="1"/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39"/>
              <p:cNvSpPr txBox="1"/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blipFill>
                <a:blip r:embed="rId6"/>
                <a:stretch>
                  <a:fillRect l="-4132" t="-4255" r="-4959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40"/>
              <p:cNvSpPr txBox="1"/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5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blipFill>
                <a:blip r:embed="rId7"/>
                <a:stretch>
                  <a:fillRect l="-2252" t="-4255" r="-1351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44"/>
              <p:cNvSpPr txBox="1"/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6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blipFill>
                <a:blip r:embed="rId8"/>
                <a:stretch>
                  <a:fillRect l="-4072" t="-2083" r="-1357" b="-22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b="0" i="1" dirty="0">
                          <a:latin typeface="Cambria Math" panose="02040503050406030204" pitchFamily="18" charset="0"/>
                        </a:rPr>
                        <m:t>(⋅</m:t>
                      </m:r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BE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82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e 116"/>
          <p:cNvGrpSpPr/>
          <p:nvPr/>
        </p:nvGrpSpPr>
        <p:grpSpPr>
          <a:xfrm>
            <a:off x="522921" y="283921"/>
            <a:ext cx="10937412" cy="5884224"/>
            <a:chOff x="522921" y="283921"/>
            <a:chExt cx="10937412" cy="5884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/>
                <p:nvPr/>
              </p:nvSpPr>
              <p:spPr>
                <a:xfrm>
                  <a:off x="844897" y="290206"/>
                  <a:ext cx="1255554" cy="4022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97" y="290206"/>
                  <a:ext cx="1255554" cy="402247"/>
                </a:xfrm>
                <a:prstGeom prst="rect">
                  <a:avLst/>
                </a:prstGeom>
                <a:blipFill>
                  <a:blip r:embed="rId2"/>
                  <a:stretch>
                    <a:fillRect t="-294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e 17"/>
            <p:cNvGrpSpPr/>
            <p:nvPr/>
          </p:nvGrpSpPr>
          <p:grpSpPr>
            <a:xfrm>
              <a:off x="747020" y="3833626"/>
              <a:ext cx="1939696" cy="1193018"/>
              <a:chOff x="670339" y="3840621"/>
              <a:chExt cx="1939696" cy="11930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/>
              <p:nvPr/>
            </p:nvSpPr>
            <p:spPr>
              <a:xfrm>
                <a:off x="670339" y="3840621"/>
                <a:ext cx="1939696" cy="119301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sz="1400" dirty="0" err="1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Exhaustively-labeled</a:t>
                </a:r>
                <a:endParaRPr lang="fr-BE" sz="2000" dirty="0">
                  <a:solidFill>
                    <a:schemeClr val="tx1"/>
                  </a:solidFill>
                  <a:latin typeface="Bahnschrift Light" panose="020B0502040204020203" pitchFamily="34" charset="0"/>
                </a:endParaRPr>
              </a:p>
            </p:txBody>
          </p:sp>
          <p:pic>
            <p:nvPicPr>
              <p:cNvPr id="80" name="Image 79">
                <a:extLst>
                  <a:ext uri="{FF2B5EF4-FFF2-40B4-BE49-F238E27FC236}">
                    <a16:creationId xmlns:a16="http://schemas.microsoft.com/office/drawing/2014/main" id="{A1FF0EB5-E7EA-14F1-E88B-EA0FE61A4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723" y="4177268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1" name="Image 80">
                <a:extLst>
                  <a:ext uri="{FF2B5EF4-FFF2-40B4-BE49-F238E27FC236}">
                    <a16:creationId xmlns:a16="http://schemas.microsoft.com/office/drawing/2014/main" id="{EF22F8F3-F4DD-EF89-D027-1C601380F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8382" y="4301093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2" name="Image 81">
                <a:extLst>
                  <a:ext uri="{FF2B5EF4-FFF2-40B4-BE49-F238E27FC236}">
                    <a16:creationId xmlns:a16="http://schemas.microsoft.com/office/drawing/2014/main" id="{C507B13D-7830-59BC-11E2-966ACE687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327" y="4183912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3" name="Image 82">
                <a:extLst>
                  <a:ext uri="{FF2B5EF4-FFF2-40B4-BE49-F238E27FC236}">
                    <a16:creationId xmlns:a16="http://schemas.microsoft.com/office/drawing/2014/main" id="{E26B18B1-FD3F-741B-826B-CE265F7CB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996" y="4318849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</p:grpSp>
        <p:grpSp>
          <p:nvGrpSpPr>
            <p:cNvPr id="19" name="Groupe 18"/>
            <p:cNvGrpSpPr/>
            <p:nvPr/>
          </p:nvGrpSpPr>
          <p:grpSpPr>
            <a:xfrm>
              <a:off x="742488" y="1908335"/>
              <a:ext cx="1946907" cy="1243212"/>
              <a:chOff x="664960" y="1861085"/>
              <a:chExt cx="1946907" cy="12432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8207B9-B121-F13E-9F00-A28C33031AD0}"/>
                  </a:ext>
                </a:extLst>
              </p:cNvPr>
              <p:cNvSpPr/>
              <p:nvPr/>
            </p:nvSpPr>
            <p:spPr>
              <a:xfrm>
                <a:off x="664960" y="1861085"/>
                <a:ext cx="1946907" cy="12432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sz="1400" dirty="0" err="1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Sparsely-labeled</a:t>
                </a:r>
                <a:endParaRPr lang="fr-BE" sz="1400" dirty="0">
                  <a:solidFill>
                    <a:schemeClr val="tx1"/>
                  </a:solidFill>
                  <a:latin typeface="Bahnschrift Light" panose="020B0502040204020203" pitchFamily="34" charset="0"/>
                </a:endParaRPr>
              </a:p>
            </p:txBody>
          </p:sp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5DDE73D6-4842-A2E4-412B-95FCDB6F9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72" y="2274622"/>
                <a:ext cx="647001" cy="647001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6B29350A-73B3-3651-105B-287A92061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146" y="2382921"/>
                <a:ext cx="647001" cy="647001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8344" y="2282235"/>
                <a:ext cx="647346" cy="647346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6" name="Image 2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7913" y="2382921"/>
                <a:ext cx="647346" cy="647346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3299835" y="283921"/>
                  <a:ext cx="8160498" cy="4085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Supervised</a:t>
                  </a:r>
                  <a:r>
                    <a:rPr lang="fr-BE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warm-up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fr-BE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(for W </a:t>
                  </a:r>
                  <a:r>
                    <a:rPr lang="fr-BE" sz="1400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epochs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)</a:t>
                  </a:r>
                  <a:r>
                    <a:rPr lang="fr-BE" sz="20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endParaRPr lang="en-GB" sz="20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835" y="283921"/>
                  <a:ext cx="8160498" cy="408532"/>
                </a:xfrm>
                <a:prstGeom prst="rect">
                  <a:avLst/>
                </a:prstGeom>
                <a:blipFill>
                  <a:blip r:embed="rId11"/>
                  <a:stretch>
                    <a:fillRect b="-1884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 droite 9"/>
            <p:cNvSpPr/>
            <p:nvPr/>
          </p:nvSpPr>
          <p:spPr>
            <a:xfrm>
              <a:off x="2345623" y="386054"/>
              <a:ext cx="779951" cy="2042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EAE46D-C950-71DB-F375-FA1BB87288DB}"/>
                    </a:ext>
                  </a:extLst>
                </p:cNvPr>
                <p:cNvSpPr/>
                <p:nvPr/>
              </p:nvSpPr>
              <p:spPr>
                <a:xfrm>
                  <a:off x="3299835" y="1251551"/>
                  <a:ext cx="8160498" cy="491659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fr-BE" sz="16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Self-training 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(</a:t>
                  </a:r>
                  <a:r>
                    <a:rPr lang="fr-BE" sz="1400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epoch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i </a:t>
                  </a:r>
                  <a14:m>
                    <m:oMath xmlns:m="http://schemas.openxmlformats.org/officeDocument/2006/math">
                      <m:r>
                        <a:rPr lang="fr-B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]W, E])</a:t>
                  </a:r>
                  <a:endParaRPr lang="fr-BE" sz="16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EAE46D-C950-71DB-F375-FA1BB87288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835" y="1251551"/>
                  <a:ext cx="8160498" cy="4916594"/>
                </a:xfrm>
                <a:prstGeom prst="rect">
                  <a:avLst/>
                </a:prstGeom>
                <a:blipFill>
                  <a:blip r:embed="rId12"/>
                  <a:stretch>
                    <a:fillRect l="-298" t="-2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FB52B3-58ED-8DDA-97AF-81260AD9D6FC}"/>
                </a:ext>
              </a:extLst>
            </p:cNvPr>
            <p:cNvSpPr/>
            <p:nvPr/>
          </p:nvSpPr>
          <p:spPr>
            <a:xfrm>
              <a:off x="3558453" y="1645101"/>
              <a:ext cx="7662921" cy="16751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Pseudo-</a:t>
              </a:r>
              <a:r>
                <a:rPr lang="fr-BE" sz="1600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labeling</a:t>
              </a:r>
              <a:endParaRPr lang="fr-BE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0" name="Signe Plus 52">
              <a:extLst>
                <a:ext uri="{FF2B5EF4-FFF2-40B4-BE49-F238E27FC236}">
                  <a16:creationId xmlns:a16="http://schemas.microsoft.com/office/drawing/2014/main" id="{B5AF597D-4A27-E1F5-512C-ECE97F0F8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0953" y="2382921"/>
              <a:ext cx="351187" cy="351187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>
                <a:latin typeface="Bahnschrift Light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5C4BE5-B847-C325-8A07-BD95DBAE8654}"/>
                </a:ext>
              </a:extLst>
            </p:cNvPr>
            <p:cNvSpPr/>
            <p:nvPr/>
          </p:nvSpPr>
          <p:spPr>
            <a:xfrm>
              <a:off x="3558454" y="3695991"/>
              <a:ext cx="7662920" cy="2195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Self-training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B8426A-5BCE-4774-31B9-D5794EA72BC5}"/>
                </a:ext>
              </a:extLst>
            </p:cNvPr>
            <p:cNvSpPr/>
            <p:nvPr/>
          </p:nvSpPr>
          <p:spPr>
            <a:xfrm>
              <a:off x="5166265" y="4793955"/>
              <a:ext cx="2319130" cy="4121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Supervised</a:t>
              </a:r>
              <a:r>
                <a:rPr lang="fr-BE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 training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933" y="2247692"/>
              <a:ext cx="647001" cy="64700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107" y="2355991"/>
              <a:ext cx="647001" cy="64700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719A85BC-3DA2-F478-A700-524D12B0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080" y="2942190"/>
              <a:ext cx="4466" cy="8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2273113"/>
              <a:ext cx="638585" cy="638585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323" y="2408593"/>
              <a:ext cx="638585" cy="638585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3340" y="1952616"/>
              <a:ext cx="647346" cy="64734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6" name="Groupe 15"/>
            <p:cNvGrpSpPr/>
            <p:nvPr/>
          </p:nvGrpSpPr>
          <p:grpSpPr>
            <a:xfrm>
              <a:off x="8851037" y="3888776"/>
              <a:ext cx="1740024" cy="1082719"/>
              <a:chOff x="8851037" y="3888776"/>
              <a:chExt cx="1740024" cy="10827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B9FE34B-53CE-E94C-9025-4EDEF4F96513}"/>
                      </a:ext>
                    </a:extLst>
                  </p:cNvPr>
                  <p:cNvSpPr/>
                  <p:nvPr/>
                </p:nvSpPr>
                <p:spPr>
                  <a:xfrm>
                    <a:off x="8851037" y="3888776"/>
                    <a:ext cx="1740024" cy="108271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a14:m>
                    <a:r>
                      <a:rPr lang="fr-BE" sz="120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rPr>
                      <a:t> / pseudo-</a:t>
                    </a:r>
                    <a:r>
                      <a:rPr lang="fr-BE" sz="1200" dirty="0" err="1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rPr>
                      <a:t>labeled</a:t>
                    </a:r>
                    <a:endParaRPr lang="fr-BE" sz="12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B9FE34B-53CE-E94C-9025-4EDEF4F965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1037" y="3888776"/>
                    <a:ext cx="1740024" cy="10827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AC178CA2-D02E-6413-BD01-76C45B46E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1146" y="4205821"/>
                <a:ext cx="560830" cy="56083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DF91DDDF-BF91-B307-09EB-0FD105737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8783" y="4299697"/>
                <a:ext cx="560830" cy="56083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6" name="Image 5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925" y="4221209"/>
                <a:ext cx="603802" cy="603802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7" name="Image 5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494" y="4299697"/>
                <a:ext cx="603802" cy="603802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</p:grpSp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2909" y="2053302"/>
              <a:ext cx="647346" cy="64734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64" name="Connecteur droit avec flèche 63"/>
            <p:cNvCxnSpPr/>
            <p:nvPr/>
          </p:nvCxnSpPr>
          <p:spPr>
            <a:xfrm>
              <a:off x="2943723" y="2104084"/>
              <a:ext cx="69484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 flipV="1">
              <a:off x="2607055" y="2104084"/>
              <a:ext cx="336668" cy="2338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" name="Groupe 112"/>
            <p:cNvGrpSpPr/>
            <p:nvPr/>
          </p:nvGrpSpPr>
          <p:grpSpPr>
            <a:xfrm>
              <a:off x="1702594" y="2859073"/>
              <a:ext cx="2073146" cy="355615"/>
              <a:chOff x="1702594" y="2859073"/>
              <a:chExt cx="2073146" cy="355615"/>
            </a:xfrm>
          </p:grpSpPr>
          <p:cxnSp>
            <p:nvCxnSpPr>
              <p:cNvPr id="67" name="Connecteur droit 66"/>
              <p:cNvCxnSpPr/>
              <p:nvPr/>
            </p:nvCxnSpPr>
            <p:spPr>
              <a:xfrm flipV="1">
                <a:off x="3131344" y="2859073"/>
                <a:ext cx="644396" cy="35323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/>
              <p:nvPr/>
            </p:nvCxnSpPr>
            <p:spPr>
              <a:xfrm flipV="1">
                <a:off x="1824404" y="3212452"/>
                <a:ext cx="1310609" cy="20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>
                <a:off x="1702594" y="3047178"/>
                <a:ext cx="126206" cy="1675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Flèche droite 77"/>
            <p:cNvSpPr/>
            <p:nvPr/>
          </p:nvSpPr>
          <p:spPr>
            <a:xfrm rot="5400000">
              <a:off x="6437005" y="867128"/>
              <a:ext cx="432000" cy="2042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/>
                <p:nvPr/>
              </p:nvSpPr>
              <p:spPr>
                <a:xfrm>
                  <a:off x="6867334" y="762967"/>
                  <a:ext cx="1255554" cy="4022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334" y="762967"/>
                  <a:ext cx="1255554" cy="402247"/>
                </a:xfrm>
                <a:prstGeom prst="rect">
                  <a:avLst/>
                </a:prstGeom>
                <a:blipFill>
                  <a:blip r:embed="rId20"/>
                  <a:stretch>
                    <a:fillRect t="-147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>
              <a:off x="4762998" y="2678550"/>
              <a:ext cx="3733302" cy="9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/>
                <p:nvPr/>
              </p:nvSpPr>
              <p:spPr>
                <a:xfrm>
                  <a:off x="5096038" y="2479485"/>
                  <a:ext cx="1321041" cy="401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038" y="2479485"/>
                  <a:ext cx="1321041" cy="401933"/>
                </a:xfrm>
                <a:prstGeom prst="rect">
                  <a:avLst/>
                </a:prstGeom>
                <a:blipFill>
                  <a:blip r:embed="rId21"/>
                  <a:stretch>
                    <a:fillRect l="-1826" t="-294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/>
            <p:cNvSpPr/>
            <p:nvPr/>
          </p:nvSpPr>
          <p:spPr>
            <a:xfrm>
              <a:off x="6922539" y="2386375"/>
              <a:ext cx="1174353" cy="5472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Hard/soft label ?</a:t>
              </a:r>
              <a:endParaRPr lang="en-GB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88" name="Flèche droite 87"/>
            <p:cNvSpPr/>
            <p:nvPr/>
          </p:nvSpPr>
          <p:spPr>
            <a:xfrm rot="5400000">
              <a:off x="4889486" y="3764859"/>
              <a:ext cx="1728000" cy="204266"/>
            </a:xfrm>
            <a:prstGeom prst="rightArrow">
              <a:avLst>
                <a:gd name="adj1" fmla="val 47668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/>
                <p:nvPr/>
              </p:nvSpPr>
              <p:spPr>
                <a:xfrm>
                  <a:off x="7557226" y="5318152"/>
                  <a:ext cx="1321041" cy="401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7226" y="5318152"/>
                  <a:ext cx="1321041" cy="401933"/>
                </a:xfrm>
                <a:prstGeom prst="rect">
                  <a:avLst/>
                </a:prstGeom>
                <a:blipFill>
                  <a:blip r:embed="rId22"/>
                  <a:stretch>
                    <a:fillRect t="-147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Flèche à angle droit 70"/>
            <p:cNvSpPr/>
            <p:nvPr/>
          </p:nvSpPr>
          <p:spPr>
            <a:xfrm rot="5400000">
              <a:off x="6456037" y="4588058"/>
              <a:ext cx="308979" cy="1769168"/>
            </a:xfrm>
            <a:prstGeom prst="bentUpArrow">
              <a:avLst>
                <a:gd name="adj1" fmla="val 33480"/>
                <a:gd name="adj2" fmla="val 32406"/>
                <a:gd name="adj3" fmla="val 365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Connecteur droit avec flèche 90"/>
            <p:cNvCxnSpPr/>
            <p:nvPr/>
          </p:nvCxnSpPr>
          <p:spPr>
            <a:xfrm>
              <a:off x="2851538" y="4140005"/>
              <a:ext cx="3320087" cy="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6298344" y="3931762"/>
                  <a:ext cx="1174353" cy="41648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fr-B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sSub>
                          <m:sSubPr>
                            <m:ctrlP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6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92" name="Rectangl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344" y="3931762"/>
                  <a:ext cx="1174353" cy="41648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eur droit avec flèche 92"/>
            <p:cNvCxnSpPr/>
            <p:nvPr/>
          </p:nvCxnSpPr>
          <p:spPr>
            <a:xfrm flipH="1">
              <a:off x="7558372" y="4135446"/>
              <a:ext cx="117059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6867334" y="4391168"/>
              <a:ext cx="0" cy="312747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2" name="Groupe 111"/>
            <p:cNvGrpSpPr/>
            <p:nvPr/>
          </p:nvGrpSpPr>
          <p:grpSpPr>
            <a:xfrm>
              <a:off x="522921" y="712531"/>
              <a:ext cx="2650815" cy="3459419"/>
              <a:chOff x="522921" y="712531"/>
              <a:chExt cx="2650815" cy="3459419"/>
            </a:xfrm>
          </p:grpSpPr>
          <p:cxnSp>
            <p:nvCxnSpPr>
              <p:cNvPr id="102" name="Connecteur droit 101"/>
              <p:cNvCxnSpPr/>
              <p:nvPr/>
            </p:nvCxnSpPr>
            <p:spPr>
              <a:xfrm flipV="1">
                <a:off x="523875" y="712531"/>
                <a:ext cx="2649861" cy="1064138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/>
              <p:cNvCxnSpPr/>
              <p:nvPr/>
            </p:nvCxnSpPr>
            <p:spPr>
              <a:xfrm>
                <a:off x="522921" y="1766586"/>
                <a:ext cx="11620" cy="18033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105"/>
              <p:cNvCxnSpPr/>
              <p:nvPr/>
            </p:nvCxnSpPr>
            <p:spPr>
              <a:xfrm>
                <a:off x="533400" y="3564731"/>
                <a:ext cx="276225" cy="6072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2461295" y="1548932"/>
                  <a:ext cx="482312" cy="39629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295" y="1548932"/>
                  <a:ext cx="482312" cy="39629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/>
                <p:cNvSpPr/>
                <p:nvPr/>
              </p:nvSpPr>
              <p:spPr>
                <a:xfrm>
                  <a:off x="2469105" y="3456267"/>
                  <a:ext cx="482312" cy="39629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ectangle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9105" y="3456267"/>
                  <a:ext cx="482312" cy="39629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60476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0" y="51035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(II) / self-training phase 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  <a:blipFill>
                <a:blip r:embed="rId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3574473" y="1769956"/>
            <a:ext cx="7333094" cy="49165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 </a:t>
            </a:r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dirty="0" err="1">
                <a:latin typeface="Corbel" panose="020B0503020204020204" pitchFamily="34" charset="0"/>
              </a:rPr>
              <a:t>epoch</a:t>
            </a:r>
            <a:r>
              <a:rPr lang="fr-BE" sz="1400" dirty="0">
                <a:latin typeface="Corbel" panose="020B0503020204020204" pitchFamily="34" charset="0"/>
              </a:rPr>
              <a:t> i)</a:t>
            </a:r>
            <a:endParaRPr lang="fr-BE" sz="1600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52B3-58ED-8DDA-97AF-81260AD9D6FC}"/>
              </a:ext>
            </a:extLst>
          </p:cNvPr>
          <p:cNvSpPr/>
          <p:nvPr/>
        </p:nvSpPr>
        <p:spPr>
          <a:xfrm>
            <a:off x="3833092" y="2163506"/>
            <a:ext cx="6891892" cy="1675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Pseudo-</a:t>
            </a:r>
            <a:r>
              <a:rPr lang="fr-BE" sz="1600" dirty="0" err="1">
                <a:latin typeface="Corbel" panose="020B0503020204020204" pitchFamily="34" charset="0"/>
              </a:rPr>
              <a:t>labeling</a:t>
            </a:r>
            <a:endParaRPr lang="fr-BE" sz="16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  <a:blipFill>
                <a:blip r:embed="rId3"/>
                <a:stretch>
                  <a:fillRect t="-6863" r="-1290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igne Plus 52">
            <a:extLst>
              <a:ext uri="{FF2B5EF4-FFF2-40B4-BE49-F238E27FC236}">
                <a16:creationId xmlns:a16="http://schemas.microsoft.com/office/drawing/2014/main" id="{B5AF597D-4A27-E1F5-512C-ECE97F0F8C1B}"/>
              </a:ext>
            </a:extLst>
          </p:cNvPr>
          <p:cNvSpPr>
            <a:spLocks noChangeAspect="1"/>
          </p:cNvSpPr>
          <p:nvPr/>
        </p:nvSpPr>
        <p:spPr>
          <a:xfrm>
            <a:off x="8989716" y="2925566"/>
            <a:ext cx="351187" cy="3511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atin typeface="Corbel" panose="020B0503020204020204" pitchFamily="34" charset="0"/>
            </a:endParaRP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816F927B-C56F-7E0C-BD56-E8457F4D74FB}"/>
              </a:ext>
            </a:extLst>
          </p:cNvPr>
          <p:cNvGrpSpPr/>
          <p:nvPr/>
        </p:nvGrpSpPr>
        <p:grpSpPr>
          <a:xfrm>
            <a:off x="378442" y="4035769"/>
            <a:ext cx="2228850" cy="1362075"/>
            <a:chOff x="1028700" y="3429000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/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A1FF0EB5-E7EA-14F1-E88B-EA0FE61A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074" y="3886200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F22F8F3-F4DD-EF89-D027-1C60138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33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C507B13D-7830-59BC-11E2-966ACE68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556" y="3875088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E26B18B1-FD3F-741B-826B-CE265F7C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225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37" name="Flèche à angle droit 36"/>
          <p:cNvSpPr/>
          <p:nvPr/>
        </p:nvSpPr>
        <p:spPr>
          <a:xfrm rot="5400000">
            <a:off x="3084158" y="1759043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5DDE73D6-4842-A2E4-412B-95FCDB6F94D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71" y="2766097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B29350A-73B3-3651-105B-287A92061F10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45" y="2874396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41" name="Connecteur droit avec flèche 40"/>
          <p:cNvCxnSpPr/>
          <p:nvPr/>
        </p:nvCxnSpPr>
        <p:spPr>
          <a:xfrm>
            <a:off x="2722797" y="2696697"/>
            <a:ext cx="6694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386129" y="2696697"/>
            <a:ext cx="336668" cy="233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899425" y="3106185"/>
            <a:ext cx="1109157" cy="66355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1588816" y="3776580"/>
            <a:ext cx="1310609" cy="2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1492867" y="3712470"/>
            <a:ext cx="95949" cy="64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446450" y="2903826"/>
            <a:ext cx="1160271" cy="547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Hard/soft label ?</a:t>
            </a:r>
            <a:endParaRPr lang="en-GB" dirty="0">
              <a:latin typeface="Corbel" panose="020B0503020204020204" pitchFamily="34" charset="0"/>
            </a:endParaRPr>
          </a:p>
        </p:txBody>
      </p: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19A85BC-3DA2-F478-A700-524D12B0586A}"/>
              </a:ext>
            </a:extLst>
          </p:cNvPr>
          <p:cNvCxnSpPr>
            <a:cxnSpLocks/>
          </p:cNvCxnSpPr>
          <p:nvPr/>
        </p:nvCxnSpPr>
        <p:spPr>
          <a:xfrm flipH="1">
            <a:off x="9160843" y="3457802"/>
            <a:ext cx="4466" cy="83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èche droite 115"/>
          <p:cNvSpPr/>
          <p:nvPr/>
        </p:nvSpPr>
        <p:spPr>
          <a:xfrm>
            <a:off x="6193964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8" name="Flèche droite 117"/>
          <p:cNvSpPr/>
          <p:nvPr/>
        </p:nvSpPr>
        <p:spPr>
          <a:xfrm>
            <a:off x="4966211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9" name="Flèche droite 118"/>
          <p:cNvSpPr/>
          <p:nvPr/>
        </p:nvSpPr>
        <p:spPr>
          <a:xfrm>
            <a:off x="7654017" y="3101160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21</a:t>
            </a:fld>
            <a:endParaRPr lang="fr-BE"/>
          </a:p>
        </p:txBody>
      </p:sp>
      <p:sp>
        <p:nvSpPr>
          <p:cNvPr id="48" name="Flèche à angle droit 47"/>
          <p:cNvSpPr/>
          <p:nvPr/>
        </p:nvSpPr>
        <p:spPr>
          <a:xfrm rot="10800000" flipH="1">
            <a:off x="10980568" y="5129557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  <a:blipFill>
                <a:blip r:embed="rId19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Image 43"/>
          <p:cNvPicPr>
            <a:picLocks noChangeAspect="1"/>
          </p:cNvPicPr>
          <p:nvPr/>
        </p:nvPicPr>
        <p:blipFill>
          <a:blip r:embed="rId3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63" y="281575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3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6" y="295123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03" y="2495261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8" name="Groupe 7"/>
          <p:cNvGrpSpPr/>
          <p:nvPr/>
        </p:nvGrpSpPr>
        <p:grpSpPr>
          <a:xfrm>
            <a:off x="8467187" y="4400983"/>
            <a:ext cx="1932000" cy="1180667"/>
            <a:chOff x="8467187" y="4400983"/>
            <a:chExt cx="1932000" cy="118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/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AC178CA2-D02E-6413-BD01-76C45B46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31" y="4762419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DF91DDDF-BF91-B307-09EB-0FD105737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68" y="4856295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210" y="4777807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779" y="4856295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72" y="2595947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2683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8" name="Image 6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9" name="Image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0" y="51035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(II) / self-training phase (c)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  <a:blipFill>
                <a:blip r:embed="rId7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3574473" y="1769956"/>
            <a:ext cx="7333094" cy="49165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 </a:t>
            </a:r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dirty="0" err="1">
                <a:latin typeface="Corbel" panose="020B0503020204020204" pitchFamily="34" charset="0"/>
              </a:rPr>
              <a:t>epoch</a:t>
            </a:r>
            <a:r>
              <a:rPr lang="fr-BE" sz="1400" dirty="0">
                <a:latin typeface="Corbel" panose="020B0503020204020204" pitchFamily="34" charset="0"/>
              </a:rPr>
              <a:t> i)</a:t>
            </a:r>
            <a:endParaRPr lang="fr-BE" sz="1600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52B3-58ED-8DDA-97AF-81260AD9D6FC}"/>
              </a:ext>
            </a:extLst>
          </p:cNvPr>
          <p:cNvSpPr/>
          <p:nvPr/>
        </p:nvSpPr>
        <p:spPr>
          <a:xfrm>
            <a:off x="3833092" y="2163506"/>
            <a:ext cx="6891892" cy="1675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Pseudo-</a:t>
            </a:r>
            <a:r>
              <a:rPr lang="fr-BE" sz="1600" dirty="0" err="1">
                <a:latin typeface="Corbel" panose="020B0503020204020204" pitchFamily="34" charset="0"/>
              </a:rPr>
              <a:t>labeling</a:t>
            </a:r>
            <a:endParaRPr lang="fr-BE" sz="16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  <a:blipFill>
                <a:blip r:embed="rId8"/>
                <a:stretch>
                  <a:fillRect t="-6863" r="-1290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igne Plus 52">
            <a:extLst>
              <a:ext uri="{FF2B5EF4-FFF2-40B4-BE49-F238E27FC236}">
                <a16:creationId xmlns:a16="http://schemas.microsoft.com/office/drawing/2014/main" id="{B5AF597D-4A27-E1F5-512C-ECE97F0F8C1B}"/>
              </a:ext>
            </a:extLst>
          </p:cNvPr>
          <p:cNvSpPr>
            <a:spLocks noChangeAspect="1"/>
          </p:cNvSpPr>
          <p:nvPr/>
        </p:nvSpPr>
        <p:spPr>
          <a:xfrm>
            <a:off x="8989716" y="2925566"/>
            <a:ext cx="351187" cy="3511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atin typeface="Corbel" panose="020B0503020204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5C4BE5-B847-C325-8A07-BD95DBAE8654}"/>
              </a:ext>
            </a:extLst>
          </p:cNvPr>
          <p:cNvSpPr/>
          <p:nvPr/>
        </p:nvSpPr>
        <p:spPr>
          <a:xfrm>
            <a:off x="3833092" y="4214396"/>
            <a:ext cx="6849151" cy="2195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DB8426A-5BCE-4774-31B9-D5794EA72BC5}"/>
              </a:ext>
            </a:extLst>
          </p:cNvPr>
          <p:cNvSpPr/>
          <p:nvPr/>
        </p:nvSpPr>
        <p:spPr>
          <a:xfrm>
            <a:off x="4909583" y="5323249"/>
            <a:ext cx="2018060" cy="4873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latin typeface="Corbel" panose="020B0503020204020204" pitchFamily="34" charset="0"/>
              </a:rPr>
              <a:t>Supervised</a:t>
            </a:r>
            <a:r>
              <a:rPr lang="fr-BE" dirty="0">
                <a:latin typeface="Corbel" panose="020B0503020204020204" pitchFamily="34" charset="0"/>
              </a:rPr>
              <a:t>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/>
              <p:nvPr/>
            </p:nvSpPr>
            <p:spPr>
              <a:xfrm>
                <a:off x="378442" y="4035769"/>
                <a:ext cx="2228850" cy="136207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2" y="4035769"/>
                <a:ext cx="2228850" cy="13620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Image 79">
            <a:extLst>
              <a:ext uri="{FF2B5EF4-FFF2-40B4-BE49-F238E27FC236}">
                <a16:creationId xmlns:a16="http://schemas.microsoft.com/office/drawing/2014/main" id="{A1FF0EB5-E7EA-14F1-E88B-EA0FE61A4F9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16" y="4492969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EF22F8F3-F4DD-EF89-D027-1C601380F4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75" y="4616794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C507B13D-7830-59BC-11E2-966ACE687E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8" y="4481857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E26B18B1-FD3F-741B-826B-CE265F7CB0C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7" y="4616794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7" name="Flèche à angle droit 36"/>
          <p:cNvSpPr/>
          <p:nvPr/>
        </p:nvSpPr>
        <p:spPr>
          <a:xfrm rot="5400000">
            <a:off x="3084158" y="1759043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5DDE73D6-4842-A2E4-412B-95FCDB6F9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71" y="2766097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B29350A-73B3-3651-105B-287A92061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45" y="2874396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41" name="Connecteur droit avec flèche 40"/>
          <p:cNvCxnSpPr/>
          <p:nvPr/>
        </p:nvCxnSpPr>
        <p:spPr>
          <a:xfrm>
            <a:off x="2722797" y="2696697"/>
            <a:ext cx="6694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386129" y="2696697"/>
            <a:ext cx="336668" cy="233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899425" y="3106185"/>
            <a:ext cx="1109157" cy="66355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1588816" y="3776580"/>
            <a:ext cx="1310609" cy="2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1492867" y="3712470"/>
            <a:ext cx="95949" cy="64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446450" y="2903826"/>
            <a:ext cx="1160271" cy="547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Hard/soft label ?</a:t>
            </a:r>
            <a:endParaRPr lang="en-GB" dirty="0">
              <a:latin typeface="Corbel" panose="020B0503020204020204" pitchFamily="34" charset="0"/>
            </a:endParaRPr>
          </a:p>
        </p:txBody>
      </p: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19A85BC-3DA2-F478-A700-524D12B0586A}"/>
              </a:ext>
            </a:extLst>
          </p:cNvPr>
          <p:cNvCxnSpPr>
            <a:cxnSpLocks/>
          </p:cNvCxnSpPr>
          <p:nvPr/>
        </p:nvCxnSpPr>
        <p:spPr>
          <a:xfrm flipH="1">
            <a:off x="9163586" y="3524355"/>
            <a:ext cx="4466" cy="83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èche droite 115"/>
          <p:cNvSpPr/>
          <p:nvPr/>
        </p:nvSpPr>
        <p:spPr>
          <a:xfrm>
            <a:off x="6193964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8" name="Flèche droite 117"/>
          <p:cNvSpPr/>
          <p:nvPr/>
        </p:nvSpPr>
        <p:spPr>
          <a:xfrm>
            <a:off x="4966211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9" name="Flèche droite 118"/>
          <p:cNvSpPr/>
          <p:nvPr/>
        </p:nvSpPr>
        <p:spPr>
          <a:xfrm>
            <a:off x="7654017" y="3101160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699674" y="4873746"/>
                <a:ext cx="1132682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fr-B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𝑝𝑙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bg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74" y="4873746"/>
                <a:ext cx="1132682" cy="390748"/>
              </a:xfrm>
              <a:prstGeom prst="rect">
                <a:avLst/>
              </a:prstGeom>
              <a:blipFill>
                <a:blip r:embed="rId2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Virage 129"/>
          <p:cNvSpPr/>
          <p:nvPr/>
        </p:nvSpPr>
        <p:spPr>
          <a:xfrm rot="5400000">
            <a:off x="4426311" y="3127545"/>
            <a:ext cx="499069" cy="3792807"/>
          </a:xfrm>
          <a:prstGeom prst="bentArrow">
            <a:avLst>
              <a:gd name="adj1" fmla="val 15457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3" name="Virage 132"/>
          <p:cNvSpPr/>
          <p:nvPr/>
        </p:nvSpPr>
        <p:spPr>
          <a:xfrm rot="5400000" flipV="1">
            <a:off x="7089480" y="4009539"/>
            <a:ext cx="499069" cy="2028825"/>
          </a:xfrm>
          <a:prstGeom prst="bentArrow">
            <a:avLst>
              <a:gd name="adj1" fmla="val 15457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4" name="Flèche à angle droit 133"/>
          <p:cNvSpPr/>
          <p:nvPr/>
        </p:nvSpPr>
        <p:spPr>
          <a:xfrm rot="16200000" flipH="1" flipV="1">
            <a:off x="6375687" y="5425634"/>
            <a:ext cx="376511" cy="1290658"/>
          </a:xfrm>
          <a:prstGeom prst="bentUpArrow">
            <a:avLst>
              <a:gd name="adj1" fmla="val 25000"/>
              <a:gd name="adj2" fmla="val 23735"/>
              <a:gd name="adj3" fmla="val 25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7303024" y="56744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24" y="5674412"/>
                <a:ext cx="933450" cy="609600"/>
              </a:xfrm>
              <a:prstGeom prst="rect">
                <a:avLst/>
              </a:prstGeom>
              <a:blipFill>
                <a:blip r:embed="rId21"/>
                <a:stretch>
                  <a:fillRect t="-6863" r="-1935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Flèche droite 138"/>
          <p:cNvSpPr/>
          <p:nvPr/>
        </p:nvSpPr>
        <p:spPr>
          <a:xfrm rot="5400000">
            <a:off x="4807316" y="4268279"/>
            <a:ext cx="1730735" cy="261693"/>
          </a:xfrm>
          <a:prstGeom prst="rightArrow">
            <a:avLst>
              <a:gd name="adj1" fmla="val 35441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22</a:t>
            </a:fld>
            <a:endParaRPr lang="fr-BE"/>
          </a:p>
        </p:txBody>
      </p:sp>
      <p:sp>
        <p:nvSpPr>
          <p:cNvPr id="56" name="Flèche à angle droit 55"/>
          <p:cNvSpPr/>
          <p:nvPr/>
        </p:nvSpPr>
        <p:spPr>
          <a:xfrm rot="10800000" flipH="1">
            <a:off x="10980568" y="5129557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  <a:blipFill>
                <a:blip r:embed="rId2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Image 69"/>
          <p:cNvPicPr>
            <a:picLocks noChangeAspect="1"/>
          </p:cNvPicPr>
          <p:nvPr/>
        </p:nvPicPr>
        <p:blipFill>
          <a:blip r:embed="rId2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63" y="281575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2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6" y="295123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03" y="2495261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73" name="Groupe 72"/>
          <p:cNvGrpSpPr/>
          <p:nvPr/>
        </p:nvGrpSpPr>
        <p:grpSpPr>
          <a:xfrm>
            <a:off x="8467187" y="4400983"/>
            <a:ext cx="1932000" cy="1180667"/>
            <a:chOff x="8467187" y="4400983"/>
            <a:chExt cx="1932000" cy="118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/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AC178CA2-D02E-6413-BD01-76C45B46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31" y="4762419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DF91DDDF-BF91-B307-09EB-0FD105737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68" y="4856295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210" y="4777807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8" name="Image 87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779" y="4856295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pic>
        <p:nvPicPr>
          <p:cNvPr id="92" name="Image 9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72" y="2595947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61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 Radiology Assistant : TNM classification 8th edition">
            <a:extLst>
              <a:ext uri="{FF2B5EF4-FFF2-40B4-BE49-F238E27FC236}">
                <a16:creationId xmlns:a16="http://schemas.microsoft.com/office/drawing/2014/main" id="{F159E85F-CACD-2CCF-5F20-2B45EC2C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61" y="133709"/>
            <a:ext cx="2559190" cy="329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D169039B-409E-BB1B-FB7F-A279518221FB}"/>
              </a:ext>
            </a:extLst>
          </p:cNvPr>
          <p:cNvSpPr/>
          <p:nvPr/>
        </p:nvSpPr>
        <p:spPr>
          <a:xfrm flipH="1">
            <a:off x="3010617" y="1639020"/>
            <a:ext cx="414069" cy="431320"/>
          </a:xfrm>
          <a:prstGeom prst="lef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8B3BBC3-78E1-BB95-8834-D2294FBE9B66}"/>
              </a:ext>
            </a:extLst>
          </p:cNvPr>
          <p:cNvSpPr txBox="1"/>
          <p:nvPr/>
        </p:nvSpPr>
        <p:spPr>
          <a:xfrm>
            <a:off x="3286663" y="1069850"/>
            <a:ext cx="2286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/>
              <a:t>Cancer</a:t>
            </a:r>
          </a:p>
          <a:p>
            <a:pPr algn="ctr"/>
            <a:r>
              <a:rPr lang="fr-BE" sz="3200" dirty="0"/>
              <a:t>vs.</a:t>
            </a:r>
          </a:p>
          <a:p>
            <a:pPr algn="ctr"/>
            <a:r>
              <a:rPr lang="fr-BE" sz="3200" dirty="0"/>
              <a:t>Not cancer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8568DF8-65E2-F4CF-4325-69CB194152AB}"/>
              </a:ext>
            </a:extLst>
          </p:cNvPr>
          <p:cNvGrpSpPr/>
          <p:nvPr/>
        </p:nvGrpSpPr>
        <p:grpSpPr>
          <a:xfrm>
            <a:off x="6166601" y="1556230"/>
            <a:ext cx="5434995" cy="4472796"/>
            <a:chOff x="6008294" y="1854680"/>
            <a:chExt cx="5434995" cy="447279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0F7E6B6-FE74-3498-CEE9-2951102F6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8294" y="1854680"/>
              <a:ext cx="5434995" cy="447279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0FC39DAA-ADC2-9125-01D2-9E0412F23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81" t="5404" r="37142" b="91615"/>
            <a:stretch/>
          </p:blipFill>
          <p:spPr>
            <a:xfrm>
              <a:off x="6311900" y="3945028"/>
              <a:ext cx="4937881" cy="292100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1BC0D641-7F39-F8BD-04FA-34AA3C18517D}"/>
                </a:ext>
              </a:extLst>
            </p:cNvPr>
            <p:cNvSpPr/>
            <p:nvPr/>
          </p:nvSpPr>
          <p:spPr>
            <a:xfrm>
              <a:off x="6318250" y="2197100"/>
              <a:ext cx="4927600" cy="1746250"/>
            </a:xfrm>
            <a:custGeom>
              <a:avLst/>
              <a:gdLst>
                <a:gd name="connsiteX0" fmla="*/ 863600 w 4927600"/>
                <a:gd name="connsiteY0" fmla="*/ 0 h 1746250"/>
                <a:gd name="connsiteX1" fmla="*/ 0 w 4927600"/>
                <a:gd name="connsiteY1" fmla="*/ 1739900 h 1746250"/>
                <a:gd name="connsiteX2" fmla="*/ 4927600 w 4927600"/>
                <a:gd name="connsiteY2" fmla="*/ 1746250 h 1746250"/>
                <a:gd name="connsiteX3" fmla="*/ 3105150 w 4927600"/>
                <a:gd name="connsiteY3" fmla="*/ 12700 h 1746250"/>
                <a:gd name="connsiteX4" fmla="*/ 863600 w 4927600"/>
                <a:gd name="connsiteY4" fmla="*/ 0 h 17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600" h="1746250">
                  <a:moveTo>
                    <a:pt x="863600" y="0"/>
                  </a:moveTo>
                  <a:lnTo>
                    <a:pt x="0" y="1739900"/>
                  </a:lnTo>
                  <a:lnTo>
                    <a:pt x="4927600" y="1746250"/>
                  </a:lnTo>
                  <a:lnTo>
                    <a:pt x="3105150" y="12700"/>
                  </a:lnTo>
                  <a:lnTo>
                    <a:pt x="863600" y="0"/>
                  </a:lnTo>
                  <a:close/>
                </a:path>
              </a:pathLst>
            </a:custGeom>
            <a:solidFill>
              <a:srgbClr val="FF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521815D-FB49-CAAC-8D4C-7967E3189AC2}"/>
              </a:ext>
            </a:extLst>
          </p:cNvPr>
          <p:cNvGrpSpPr/>
          <p:nvPr/>
        </p:nvGrpSpPr>
        <p:grpSpPr>
          <a:xfrm>
            <a:off x="3424686" y="3333715"/>
            <a:ext cx="1963614" cy="1985003"/>
            <a:chOff x="3424686" y="3333715"/>
            <a:chExt cx="1963614" cy="1985003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E158B806-9FE0-0DDE-85B4-1FB9601A4898}"/>
                </a:ext>
              </a:extLst>
            </p:cNvPr>
            <p:cNvGrpSpPr/>
            <p:nvPr/>
          </p:nvGrpSpPr>
          <p:grpSpPr>
            <a:xfrm>
              <a:off x="4406400" y="4598718"/>
              <a:ext cx="749244" cy="720000"/>
              <a:chOff x="4917001" y="3218678"/>
              <a:chExt cx="749244" cy="720000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CD148DC9-AECD-45B7-1383-AA1625EDC863}"/>
                  </a:ext>
                </a:extLst>
              </p:cNvPr>
              <p:cNvSpPr/>
              <p:nvPr/>
            </p:nvSpPr>
            <p:spPr>
              <a:xfrm>
                <a:off x="4931623" y="3218678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1100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D4DA1DF-06C5-3A7C-0BBF-63C147F6D051}"/>
                  </a:ext>
                </a:extLst>
              </p:cNvPr>
              <p:cNvSpPr txBox="1"/>
              <p:nvPr/>
            </p:nvSpPr>
            <p:spPr>
              <a:xfrm>
                <a:off x="4917001" y="3440178"/>
                <a:ext cx="74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BE" sz="1200" dirty="0" err="1"/>
                  <a:t>Integrate</a:t>
                </a:r>
                <a:endParaRPr lang="fr-BE" sz="1200" dirty="0"/>
              </a:p>
            </p:txBody>
          </p:sp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EF626105-3F58-3209-097A-BC3D4C66494C}"/>
                </a:ext>
              </a:extLst>
            </p:cNvPr>
            <p:cNvGrpSpPr/>
            <p:nvPr/>
          </p:nvGrpSpPr>
          <p:grpSpPr>
            <a:xfrm>
              <a:off x="4668300" y="3333715"/>
              <a:ext cx="720000" cy="720000"/>
              <a:chOff x="4487123" y="4515831"/>
              <a:chExt cx="720000" cy="720000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58586952-BD17-3724-4272-06FF720A5364}"/>
                  </a:ext>
                </a:extLst>
              </p:cNvPr>
              <p:cNvSpPr/>
              <p:nvPr/>
            </p:nvSpPr>
            <p:spPr>
              <a:xfrm>
                <a:off x="4487123" y="4515831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1100" dirty="0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154972FD-C8AD-4A01-6062-7A35D1626BBD}"/>
                  </a:ext>
                </a:extLst>
              </p:cNvPr>
              <p:cNvSpPr txBox="1"/>
              <p:nvPr/>
            </p:nvSpPr>
            <p:spPr>
              <a:xfrm>
                <a:off x="4487123" y="4737331"/>
                <a:ext cx="720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BE" sz="1200" dirty="0" err="1"/>
                  <a:t>Predict</a:t>
                </a:r>
                <a:endParaRPr lang="fr-BE" sz="1200" dirty="0"/>
              </a:p>
            </p:txBody>
          </p: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F6ED46D4-872B-7F57-E2F2-4B0BDF6370EE}"/>
                </a:ext>
              </a:extLst>
            </p:cNvPr>
            <p:cNvGrpSpPr/>
            <p:nvPr/>
          </p:nvGrpSpPr>
          <p:grpSpPr>
            <a:xfrm>
              <a:off x="3424686" y="3752850"/>
              <a:ext cx="720000" cy="720000"/>
              <a:chOff x="3424686" y="3752850"/>
              <a:chExt cx="720000" cy="720000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6F1C757B-A2BC-BFE0-3651-9720BCA80638}"/>
                  </a:ext>
                </a:extLst>
              </p:cNvPr>
              <p:cNvSpPr/>
              <p:nvPr/>
            </p:nvSpPr>
            <p:spPr>
              <a:xfrm>
                <a:off x="3424686" y="3752850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1200" dirty="0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73E1E08-DB9D-141D-F0CF-B43D6986628F}"/>
                  </a:ext>
                </a:extLst>
              </p:cNvPr>
              <p:cNvSpPr txBox="1"/>
              <p:nvPr/>
            </p:nvSpPr>
            <p:spPr>
              <a:xfrm>
                <a:off x="3514811" y="3974350"/>
                <a:ext cx="5397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BE" sz="1200" dirty="0"/>
                  <a:t>Train</a:t>
                </a:r>
              </a:p>
            </p:txBody>
          </p:sp>
        </p:grpSp>
        <p:sp>
          <p:nvSpPr>
            <p:cNvPr id="26" name="Flèche : droite 25">
              <a:extLst>
                <a:ext uri="{FF2B5EF4-FFF2-40B4-BE49-F238E27FC236}">
                  <a16:creationId xmlns:a16="http://schemas.microsoft.com/office/drawing/2014/main" id="{E8D9F4E5-72EE-B508-2241-8461B4462437}"/>
                </a:ext>
              </a:extLst>
            </p:cNvPr>
            <p:cNvSpPr/>
            <p:nvPr/>
          </p:nvSpPr>
          <p:spPr>
            <a:xfrm rot="20513454">
              <a:off x="4151082" y="3777834"/>
              <a:ext cx="488156" cy="22392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7" name="Flèche : droite 26">
              <a:extLst>
                <a:ext uri="{FF2B5EF4-FFF2-40B4-BE49-F238E27FC236}">
                  <a16:creationId xmlns:a16="http://schemas.microsoft.com/office/drawing/2014/main" id="{70A4FD01-12C5-BA29-E6C6-3EA12BFF0F99}"/>
                </a:ext>
              </a:extLst>
            </p:cNvPr>
            <p:cNvSpPr/>
            <p:nvPr/>
          </p:nvSpPr>
          <p:spPr>
            <a:xfrm rot="13004454">
              <a:off x="4002328" y="4445305"/>
              <a:ext cx="488156" cy="22392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8" name="Flèche : droite 27">
              <a:extLst>
                <a:ext uri="{FF2B5EF4-FFF2-40B4-BE49-F238E27FC236}">
                  <a16:creationId xmlns:a16="http://schemas.microsoft.com/office/drawing/2014/main" id="{09C6EBC3-9B65-F6E8-F4D4-F9FDBC2DE8EB}"/>
                </a:ext>
              </a:extLst>
            </p:cNvPr>
            <p:cNvSpPr/>
            <p:nvPr/>
          </p:nvSpPr>
          <p:spPr>
            <a:xfrm rot="6179804">
              <a:off x="4659595" y="4222567"/>
              <a:ext cx="488156" cy="22392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5E708FE-4E62-6AE0-D6AA-1B0D608C5A58}"/>
              </a:ext>
            </a:extLst>
          </p:cNvPr>
          <p:cNvSpPr/>
          <p:nvPr/>
        </p:nvSpPr>
        <p:spPr>
          <a:xfrm>
            <a:off x="655320" y="4472850"/>
            <a:ext cx="952500" cy="47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93558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2243ABC7-4D9E-3366-C30D-D58ADD515F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354906"/>
              </p:ext>
            </p:extLst>
          </p:nvPr>
        </p:nvGraphicFramePr>
        <p:xfrm>
          <a:off x="0" y="-335280"/>
          <a:ext cx="1206817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2067939" imgH="2743200" progId="Acrobat.Document.DC">
                  <p:embed/>
                </p:oleObj>
              </mc:Choice>
              <mc:Fallback>
                <p:oleObj name="Acrobat Document" r:id="rId2" imgW="12067939" imgH="2743200" progId="Acrobat.Document.DC">
                  <p:embed/>
                  <p:pic>
                    <p:nvPicPr>
                      <p:cNvPr id="1024" name="Objet 1023">
                        <a:extLst>
                          <a:ext uri="{FF2B5EF4-FFF2-40B4-BE49-F238E27FC236}">
                            <a16:creationId xmlns:a16="http://schemas.microsoft.com/office/drawing/2014/main" id="{AFA2F949-38DA-15DC-4519-7A04E46DE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335280"/>
                        <a:ext cx="12068175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401A605E-139C-0BAC-DB61-910FB614A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749788"/>
              </p:ext>
            </p:extLst>
          </p:nvPr>
        </p:nvGraphicFramePr>
        <p:xfrm>
          <a:off x="123825" y="5035296"/>
          <a:ext cx="1206817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12067939" imgH="2743200" progId="Acrobat.Document.DC">
                  <p:embed/>
                </p:oleObj>
              </mc:Choice>
              <mc:Fallback>
                <p:oleObj name="Acrobat Document" r:id="rId4" imgW="12067939" imgH="27432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825" y="5035296"/>
                        <a:ext cx="12068175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32918F65-CC07-C051-B287-1C9E4C0378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216483"/>
              </p:ext>
            </p:extLst>
          </p:nvPr>
        </p:nvGraphicFramePr>
        <p:xfrm>
          <a:off x="123825" y="2407920"/>
          <a:ext cx="1206817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12067939" imgH="2743200" progId="Acrobat.Document.DC">
                  <p:embed/>
                </p:oleObj>
              </mc:Choice>
              <mc:Fallback>
                <p:oleObj name="Acrobat Document" r:id="rId6" imgW="12067939" imgH="27432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3825" y="2407920"/>
                        <a:ext cx="12068175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6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447286" y="2273709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445013" y="2273709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985009" y="2268588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527462" y="2276292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449563" y="2818848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991836" y="2813713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515912" y="2813712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449563" y="3348574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991836" y="3363177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515912" y="3358332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>
                    <a:solidFill>
                      <a:srgbClr val="FF0000"/>
                    </a:solidFill>
                  </a:rPr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8737</TotalTime>
  <Words>761</Words>
  <Application>Microsoft Office PowerPoint</Application>
  <PresentationFormat>Grand écran</PresentationFormat>
  <Paragraphs>368</Paragraphs>
  <Slides>24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7" baseType="lpstr">
      <vt:lpstr>-apple-system</vt:lpstr>
      <vt:lpstr>Arial</vt:lpstr>
      <vt:lpstr>Bahnschrift Light</vt:lpstr>
      <vt:lpstr>Calibri</vt:lpstr>
      <vt:lpstr>Calibri Light</vt:lpstr>
      <vt:lpstr>Cambria Math</vt:lpstr>
      <vt:lpstr>Corbel</vt:lpstr>
      <vt:lpstr>Courier New</vt:lpstr>
      <vt:lpstr>LM Roman 10</vt:lpstr>
      <vt:lpstr>LM Sans 10</vt:lpstr>
      <vt:lpstr>LM Sans 17</vt:lpstr>
      <vt:lpstr>Thème Office</vt:lpstr>
      <vt:lpstr>Adobe Acrobat Document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Our algorithm (I) / warm-up phase</vt:lpstr>
      <vt:lpstr>Présentation PowerPoint</vt:lpstr>
      <vt:lpstr>Our algorithm (II) / self-training phase (b)</vt:lpstr>
      <vt:lpstr>Our algorithm (II) / self-training phase (c)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68</cp:revision>
  <cp:lastPrinted>2022-08-12T15:20:15Z</cp:lastPrinted>
  <dcterms:created xsi:type="dcterms:W3CDTF">2021-10-28T12:21:33Z</dcterms:created>
  <dcterms:modified xsi:type="dcterms:W3CDTF">2022-10-14T12:37:25Z</dcterms:modified>
</cp:coreProperties>
</file>